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1012" r:id="rId5"/>
    <p:sldId id="383" r:id="rId6"/>
    <p:sldId id="380" r:id="rId7"/>
    <p:sldId id="386" r:id="rId8"/>
    <p:sldId id="387" r:id="rId9"/>
    <p:sldId id="384" r:id="rId10"/>
    <p:sldId id="354" r:id="rId11"/>
  </p:sldIdLst>
  <p:sldSz cx="12166600" cy="6845300"/>
  <p:notesSz cx="12166600" cy="684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uel njaaga" initials="sn" lastIdx="1" clrIdx="0">
    <p:extLst>
      <p:ext uri="{19B8F6BF-5375-455C-9EA6-DF929625EA0E}">
        <p15:presenceInfo xmlns:p15="http://schemas.microsoft.com/office/powerpoint/2012/main" userId="a4fcf0cd29a0df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A24E"/>
    <a:srgbClr val="2B2BED"/>
    <a:srgbClr val="ED2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DB0C9-CAAC-461D-8308-D2C94D1C178E}" v="1" dt="2023-06-07T08:04:44.21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41" autoAdjust="0"/>
    <p:restoredTop sz="94660"/>
  </p:normalViewPr>
  <p:slideViewPr>
    <p:cSldViewPr snapToGrid="0">
      <p:cViewPr varScale="1">
        <p:scale>
          <a:sx n="59" d="100"/>
          <a:sy n="59" d="100"/>
        </p:scale>
        <p:origin x="304" y="5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tma Bashir" userId="365c4617-e548-48f6-95e3-31c6fac65ee4" providerId="ADAL" clId="{1A3DB0C9-CAAC-461D-8308-D2C94D1C178E}"/>
    <pc:docChg chg="addSld delSld modSld">
      <pc:chgData name="Fatma Bashir" userId="365c4617-e548-48f6-95e3-31c6fac65ee4" providerId="ADAL" clId="{1A3DB0C9-CAAC-461D-8308-D2C94D1C178E}" dt="2023-06-07T08:05:12.232" v="64" actId="20577"/>
      <pc:docMkLst>
        <pc:docMk/>
      </pc:docMkLst>
      <pc:sldChg chg="del">
        <pc:chgData name="Fatma Bashir" userId="365c4617-e548-48f6-95e3-31c6fac65ee4" providerId="ADAL" clId="{1A3DB0C9-CAAC-461D-8308-D2C94D1C178E}" dt="2023-06-07T08:04:46.086" v="10" actId="47"/>
        <pc:sldMkLst>
          <pc:docMk/>
          <pc:sldMk cId="0" sldId="256"/>
        </pc:sldMkLst>
      </pc:sldChg>
      <pc:sldChg chg="del">
        <pc:chgData name="Fatma Bashir" userId="365c4617-e548-48f6-95e3-31c6fac65ee4" providerId="ADAL" clId="{1A3DB0C9-CAAC-461D-8308-D2C94D1C178E}" dt="2023-06-07T07:55:49.171" v="0" actId="47"/>
        <pc:sldMkLst>
          <pc:docMk/>
          <pc:sldMk cId="2012152193" sldId="362"/>
        </pc:sldMkLst>
      </pc:sldChg>
      <pc:sldChg chg="del">
        <pc:chgData name="Fatma Bashir" userId="365c4617-e548-48f6-95e3-31c6fac65ee4" providerId="ADAL" clId="{1A3DB0C9-CAAC-461D-8308-D2C94D1C178E}" dt="2023-06-07T07:56:10.242" v="2" actId="47"/>
        <pc:sldMkLst>
          <pc:docMk/>
          <pc:sldMk cId="10822237" sldId="364"/>
        </pc:sldMkLst>
      </pc:sldChg>
      <pc:sldChg chg="del">
        <pc:chgData name="Fatma Bashir" userId="365c4617-e548-48f6-95e3-31c6fac65ee4" providerId="ADAL" clId="{1A3DB0C9-CAAC-461D-8308-D2C94D1C178E}" dt="2023-06-07T07:56:12.141" v="3" actId="47"/>
        <pc:sldMkLst>
          <pc:docMk/>
          <pc:sldMk cId="3976436232" sldId="365"/>
        </pc:sldMkLst>
      </pc:sldChg>
      <pc:sldChg chg="del">
        <pc:chgData name="Fatma Bashir" userId="365c4617-e548-48f6-95e3-31c6fac65ee4" providerId="ADAL" clId="{1A3DB0C9-CAAC-461D-8308-D2C94D1C178E}" dt="2023-06-07T07:56:22.440" v="7" actId="47"/>
        <pc:sldMkLst>
          <pc:docMk/>
          <pc:sldMk cId="738587422" sldId="375"/>
        </pc:sldMkLst>
      </pc:sldChg>
      <pc:sldChg chg="del">
        <pc:chgData name="Fatma Bashir" userId="365c4617-e548-48f6-95e3-31c6fac65ee4" providerId="ADAL" clId="{1A3DB0C9-CAAC-461D-8308-D2C94D1C178E}" dt="2023-06-07T07:56:25.495" v="8" actId="47"/>
        <pc:sldMkLst>
          <pc:docMk/>
          <pc:sldMk cId="1927006930" sldId="385"/>
        </pc:sldMkLst>
      </pc:sldChg>
      <pc:sldChg chg="del">
        <pc:chgData name="Fatma Bashir" userId="365c4617-e548-48f6-95e3-31c6fac65ee4" providerId="ADAL" clId="{1A3DB0C9-CAAC-461D-8308-D2C94D1C178E}" dt="2023-06-07T07:56:04.910" v="1" actId="47"/>
        <pc:sldMkLst>
          <pc:docMk/>
          <pc:sldMk cId="3662052223" sldId="388"/>
        </pc:sldMkLst>
      </pc:sldChg>
      <pc:sldChg chg="del">
        <pc:chgData name="Fatma Bashir" userId="365c4617-e548-48f6-95e3-31c6fac65ee4" providerId="ADAL" clId="{1A3DB0C9-CAAC-461D-8308-D2C94D1C178E}" dt="2023-06-07T07:56:15.490" v="5" actId="47"/>
        <pc:sldMkLst>
          <pc:docMk/>
          <pc:sldMk cId="2034858730" sldId="389"/>
        </pc:sldMkLst>
      </pc:sldChg>
      <pc:sldChg chg="del">
        <pc:chgData name="Fatma Bashir" userId="365c4617-e548-48f6-95e3-31c6fac65ee4" providerId="ADAL" clId="{1A3DB0C9-CAAC-461D-8308-D2C94D1C178E}" dt="2023-06-07T07:56:17.297" v="6" actId="47"/>
        <pc:sldMkLst>
          <pc:docMk/>
          <pc:sldMk cId="3110845623" sldId="390"/>
        </pc:sldMkLst>
      </pc:sldChg>
      <pc:sldChg chg="del">
        <pc:chgData name="Fatma Bashir" userId="365c4617-e548-48f6-95e3-31c6fac65ee4" providerId="ADAL" clId="{1A3DB0C9-CAAC-461D-8308-D2C94D1C178E}" dt="2023-06-07T07:56:13.793" v="4" actId="47"/>
        <pc:sldMkLst>
          <pc:docMk/>
          <pc:sldMk cId="1523887345" sldId="391"/>
        </pc:sldMkLst>
      </pc:sldChg>
      <pc:sldChg chg="modSp add mod">
        <pc:chgData name="Fatma Bashir" userId="365c4617-e548-48f6-95e3-31c6fac65ee4" providerId="ADAL" clId="{1A3DB0C9-CAAC-461D-8308-D2C94D1C178E}" dt="2023-06-07T08:05:12.232" v="64" actId="20577"/>
        <pc:sldMkLst>
          <pc:docMk/>
          <pc:sldMk cId="3912574397" sldId="1012"/>
        </pc:sldMkLst>
        <pc:spChg chg="mod">
          <ac:chgData name="Fatma Bashir" userId="365c4617-e548-48f6-95e3-31c6fac65ee4" providerId="ADAL" clId="{1A3DB0C9-CAAC-461D-8308-D2C94D1C178E}" dt="2023-06-07T08:05:12.232" v="64" actId="20577"/>
          <ac:spMkLst>
            <pc:docMk/>
            <pc:sldMk cId="3912574397" sldId="1012"/>
            <ac:spMk id="11" creationId="{B41E206F-7117-4252-BF5D-1437D0B27A3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7208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891338" y="0"/>
            <a:ext cx="5272087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9F6E7-BA5B-A540-BE22-D3554FFC310E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0663" y="855663"/>
            <a:ext cx="4105275" cy="2309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6025" y="3294063"/>
            <a:ext cx="9734550" cy="2695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527208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891338" y="6502400"/>
            <a:ext cx="5272087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1FF7B-239B-2B4B-BDD0-6779798AF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2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6039" y="1528358"/>
            <a:ext cx="1174087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942" y="3833368"/>
            <a:ext cx="8521065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925BA-9640-ED47-9AD2-F86AEA90861A}" type="datetime1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F9545-2033-E946-9A4B-2A0F5EFF0786}" type="datetime1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647" y="1574419"/>
            <a:ext cx="5295233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9069" y="1574419"/>
            <a:ext cx="5295233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2DD47-ADBB-5040-9F5E-C337F053DCBC}" type="datetime1">
              <a:rPr lang="en-US" smtClean="0"/>
              <a:pPr/>
              <a:t>6/7/2023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k object 22"/>
          <p:cNvSpPr/>
          <p:nvPr/>
        </p:nvSpPr>
        <p:spPr>
          <a:xfrm>
            <a:off x="216001" y="6364833"/>
            <a:ext cx="10287000" cy="206375"/>
          </a:xfrm>
          <a:custGeom>
            <a:avLst/>
            <a:gdLst/>
            <a:ahLst/>
            <a:cxnLst/>
            <a:rect l="l" t="t" r="r" b="b"/>
            <a:pathLst>
              <a:path w="10287000" h="206375">
                <a:moveTo>
                  <a:pt x="10287000" y="205803"/>
                </a:moveTo>
                <a:lnTo>
                  <a:pt x="0" y="205803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205803"/>
                </a:lnTo>
                <a:close/>
              </a:path>
            </a:pathLst>
          </a:custGeom>
          <a:solidFill>
            <a:srgbClr val="CE34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16001" y="6142875"/>
            <a:ext cx="26034" cy="204470"/>
          </a:xfrm>
          <a:custGeom>
            <a:avLst/>
            <a:gdLst/>
            <a:ahLst/>
            <a:cxnLst/>
            <a:rect l="l" t="t" r="r" b="b"/>
            <a:pathLst>
              <a:path w="26035" h="204470">
                <a:moveTo>
                  <a:pt x="0" y="204025"/>
                </a:moveTo>
                <a:lnTo>
                  <a:pt x="25476" y="204025"/>
                </a:lnTo>
                <a:lnTo>
                  <a:pt x="25476" y="0"/>
                </a:lnTo>
                <a:lnTo>
                  <a:pt x="0" y="0"/>
                </a:lnTo>
                <a:lnTo>
                  <a:pt x="0" y="204025"/>
                </a:lnTo>
                <a:close/>
              </a:path>
            </a:pathLst>
          </a:custGeom>
          <a:solidFill>
            <a:srgbClr val="2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28739" y="6364833"/>
            <a:ext cx="0" cy="206375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0"/>
                </a:moveTo>
                <a:lnTo>
                  <a:pt x="0" y="205803"/>
                </a:lnTo>
              </a:path>
            </a:pathLst>
          </a:custGeom>
          <a:ln w="25476">
            <a:solidFill>
              <a:srgbClr val="CE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16001" y="6142875"/>
            <a:ext cx="26034" cy="204470"/>
          </a:xfrm>
          <a:custGeom>
            <a:avLst/>
            <a:gdLst/>
            <a:ahLst/>
            <a:cxnLst/>
            <a:rect l="l" t="t" r="r" b="b"/>
            <a:pathLst>
              <a:path w="26035" h="204470">
                <a:moveTo>
                  <a:pt x="0" y="204025"/>
                </a:moveTo>
                <a:lnTo>
                  <a:pt x="25476" y="204025"/>
                </a:lnTo>
                <a:lnTo>
                  <a:pt x="25476" y="0"/>
                </a:lnTo>
                <a:lnTo>
                  <a:pt x="0" y="0"/>
                </a:lnTo>
                <a:lnTo>
                  <a:pt x="0" y="204025"/>
                </a:lnTo>
                <a:close/>
              </a:path>
            </a:pathLst>
          </a:custGeom>
          <a:solidFill>
            <a:srgbClr val="2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16001" y="6588556"/>
            <a:ext cx="26034" cy="203835"/>
          </a:xfrm>
          <a:custGeom>
            <a:avLst/>
            <a:gdLst/>
            <a:ahLst/>
            <a:cxnLst/>
            <a:rect l="l" t="t" r="r" b="b"/>
            <a:pathLst>
              <a:path w="26035" h="203834">
                <a:moveTo>
                  <a:pt x="0" y="203771"/>
                </a:moveTo>
                <a:lnTo>
                  <a:pt x="25476" y="203771"/>
                </a:lnTo>
                <a:lnTo>
                  <a:pt x="25476" y="0"/>
                </a:lnTo>
                <a:lnTo>
                  <a:pt x="0" y="0"/>
                </a:lnTo>
                <a:lnTo>
                  <a:pt x="0" y="203771"/>
                </a:lnTo>
                <a:close/>
              </a:path>
            </a:pathLst>
          </a:custGeom>
          <a:solidFill>
            <a:srgbClr val="00A3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16001" y="6588556"/>
            <a:ext cx="26034" cy="203835"/>
          </a:xfrm>
          <a:custGeom>
            <a:avLst/>
            <a:gdLst/>
            <a:ahLst/>
            <a:cxnLst/>
            <a:rect l="l" t="t" r="r" b="b"/>
            <a:pathLst>
              <a:path w="26035" h="203834">
                <a:moveTo>
                  <a:pt x="0" y="203771"/>
                </a:moveTo>
                <a:lnTo>
                  <a:pt x="25476" y="203771"/>
                </a:lnTo>
                <a:lnTo>
                  <a:pt x="25476" y="0"/>
                </a:lnTo>
                <a:lnTo>
                  <a:pt x="0" y="0"/>
                </a:lnTo>
                <a:lnTo>
                  <a:pt x="0" y="203771"/>
                </a:lnTo>
                <a:close/>
              </a:path>
            </a:pathLst>
          </a:custGeom>
          <a:solidFill>
            <a:srgbClr val="00A3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F1398-E20B-DD44-A250-4B42D6108F45}" type="datetime1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7DB207-B7DE-FF4D-9DE4-CC0C3F92F0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2100" y="146050"/>
            <a:ext cx="3363622" cy="7296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k object 22"/>
          <p:cNvSpPr/>
          <p:nvPr/>
        </p:nvSpPr>
        <p:spPr>
          <a:xfrm>
            <a:off x="216001" y="6364833"/>
            <a:ext cx="10287000" cy="206375"/>
          </a:xfrm>
          <a:custGeom>
            <a:avLst/>
            <a:gdLst/>
            <a:ahLst/>
            <a:cxnLst/>
            <a:rect l="l" t="t" r="r" b="b"/>
            <a:pathLst>
              <a:path w="10287000" h="206375">
                <a:moveTo>
                  <a:pt x="10287000" y="205803"/>
                </a:moveTo>
                <a:lnTo>
                  <a:pt x="0" y="205803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205803"/>
                </a:lnTo>
                <a:close/>
              </a:path>
            </a:pathLst>
          </a:custGeom>
          <a:solidFill>
            <a:srgbClr val="CE34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16001" y="6142875"/>
            <a:ext cx="26034" cy="204470"/>
          </a:xfrm>
          <a:custGeom>
            <a:avLst/>
            <a:gdLst/>
            <a:ahLst/>
            <a:cxnLst/>
            <a:rect l="l" t="t" r="r" b="b"/>
            <a:pathLst>
              <a:path w="26035" h="204470">
                <a:moveTo>
                  <a:pt x="0" y="204025"/>
                </a:moveTo>
                <a:lnTo>
                  <a:pt x="25476" y="204025"/>
                </a:lnTo>
                <a:lnTo>
                  <a:pt x="25476" y="0"/>
                </a:lnTo>
                <a:lnTo>
                  <a:pt x="0" y="0"/>
                </a:lnTo>
                <a:lnTo>
                  <a:pt x="0" y="204025"/>
                </a:lnTo>
                <a:close/>
              </a:path>
            </a:pathLst>
          </a:custGeom>
          <a:solidFill>
            <a:srgbClr val="2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28739" y="6364833"/>
            <a:ext cx="0" cy="206375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0"/>
                </a:moveTo>
                <a:lnTo>
                  <a:pt x="0" y="205803"/>
                </a:lnTo>
              </a:path>
            </a:pathLst>
          </a:custGeom>
          <a:ln w="25476">
            <a:solidFill>
              <a:srgbClr val="CE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16001" y="6142875"/>
            <a:ext cx="26034" cy="204470"/>
          </a:xfrm>
          <a:custGeom>
            <a:avLst/>
            <a:gdLst/>
            <a:ahLst/>
            <a:cxnLst/>
            <a:rect l="l" t="t" r="r" b="b"/>
            <a:pathLst>
              <a:path w="26035" h="204470">
                <a:moveTo>
                  <a:pt x="0" y="204025"/>
                </a:moveTo>
                <a:lnTo>
                  <a:pt x="25476" y="204025"/>
                </a:lnTo>
                <a:lnTo>
                  <a:pt x="25476" y="0"/>
                </a:lnTo>
                <a:lnTo>
                  <a:pt x="0" y="0"/>
                </a:lnTo>
                <a:lnTo>
                  <a:pt x="0" y="204025"/>
                </a:lnTo>
                <a:close/>
              </a:path>
            </a:pathLst>
          </a:custGeom>
          <a:solidFill>
            <a:srgbClr val="2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16001" y="6588556"/>
            <a:ext cx="26034" cy="203835"/>
          </a:xfrm>
          <a:custGeom>
            <a:avLst/>
            <a:gdLst/>
            <a:ahLst/>
            <a:cxnLst/>
            <a:rect l="l" t="t" r="r" b="b"/>
            <a:pathLst>
              <a:path w="26035" h="203834">
                <a:moveTo>
                  <a:pt x="0" y="203771"/>
                </a:moveTo>
                <a:lnTo>
                  <a:pt x="25476" y="203771"/>
                </a:lnTo>
                <a:lnTo>
                  <a:pt x="25476" y="0"/>
                </a:lnTo>
                <a:lnTo>
                  <a:pt x="0" y="0"/>
                </a:lnTo>
                <a:lnTo>
                  <a:pt x="0" y="203771"/>
                </a:lnTo>
                <a:close/>
              </a:path>
            </a:pathLst>
          </a:custGeom>
          <a:solidFill>
            <a:srgbClr val="00A3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16001" y="6588556"/>
            <a:ext cx="26034" cy="203835"/>
          </a:xfrm>
          <a:custGeom>
            <a:avLst/>
            <a:gdLst/>
            <a:ahLst/>
            <a:cxnLst/>
            <a:rect l="l" t="t" r="r" b="b"/>
            <a:pathLst>
              <a:path w="26035" h="203834">
                <a:moveTo>
                  <a:pt x="0" y="203771"/>
                </a:moveTo>
                <a:lnTo>
                  <a:pt x="25476" y="203771"/>
                </a:lnTo>
                <a:lnTo>
                  <a:pt x="25476" y="0"/>
                </a:lnTo>
                <a:lnTo>
                  <a:pt x="0" y="0"/>
                </a:lnTo>
                <a:lnTo>
                  <a:pt x="0" y="203771"/>
                </a:lnTo>
                <a:close/>
              </a:path>
            </a:pathLst>
          </a:custGeom>
          <a:solidFill>
            <a:srgbClr val="00A3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D8387-41C7-3441-8E65-51B97E85A792}" type="datetime1">
              <a:rPr lang="en-US" smtClean="0"/>
              <a:pPr/>
              <a:t>6/7/2023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7B2DC9-9A1C-0849-8152-8941EE8CE9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2100" y="146050"/>
            <a:ext cx="3363622" cy="72962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04700" y="875676"/>
            <a:ext cx="6130290" cy="314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04700" y="1165236"/>
            <a:ext cx="6610350" cy="345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8803" y="6366129"/>
            <a:ext cx="3895344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647" y="6366129"/>
            <a:ext cx="2799778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3A7C3-5864-B848-A187-2937E8B43E8E}" type="datetime1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4524" y="6366129"/>
            <a:ext cx="2799778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04106E-52F2-B54B-B677-56504588EC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2100" y="146050"/>
            <a:ext cx="3363622" cy="7296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335E20-52E7-4F05-A9C9-B17C4F3B0A8E}"/>
              </a:ext>
            </a:extLst>
          </p:cNvPr>
          <p:cNvSpPr/>
          <p:nvPr/>
        </p:nvSpPr>
        <p:spPr>
          <a:xfrm>
            <a:off x="4940565" y="794"/>
            <a:ext cx="7224624" cy="6843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KE" sz="1799">
              <a:solidFill>
                <a:prstClr val="white"/>
              </a:solidFill>
              <a:latin typeface="Causten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C70245-C3AA-48AF-A3BC-EFF08387E252}"/>
              </a:ext>
            </a:extLst>
          </p:cNvPr>
          <p:cNvSpPr/>
          <p:nvPr/>
        </p:nvSpPr>
        <p:spPr>
          <a:xfrm>
            <a:off x="-11286" y="2432279"/>
            <a:ext cx="12176475" cy="4412227"/>
          </a:xfrm>
          <a:prstGeom prst="rect">
            <a:avLst/>
          </a:prstGeom>
          <a:solidFill>
            <a:srgbClr val="BA2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KE" sz="1799">
              <a:solidFill>
                <a:prstClr val="white"/>
              </a:solidFill>
              <a:latin typeface="Causten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99D979-02B6-4E0B-BC81-8030EEA86590}"/>
              </a:ext>
            </a:extLst>
          </p:cNvPr>
          <p:cNvSpPr/>
          <p:nvPr/>
        </p:nvSpPr>
        <p:spPr>
          <a:xfrm>
            <a:off x="4407289" y="908634"/>
            <a:ext cx="2666381" cy="2666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KE" sz="1799">
              <a:solidFill>
                <a:prstClr val="white"/>
              </a:solidFill>
              <a:latin typeface="Causten Medium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0C54FC6-E3D1-42C8-94D4-E38C3B131E6A}"/>
              </a:ext>
            </a:extLst>
          </p:cNvPr>
          <p:cNvSpPr/>
          <p:nvPr/>
        </p:nvSpPr>
        <p:spPr>
          <a:xfrm>
            <a:off x="4635836" y="1137181"/>
            <a:ext cx="2247379" cy="224737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KE" sz="1799">
              <a:solidFill>
                <a:prstClr val="white"/>
              </a:solidFill>
              <a:latin typeface="Causten Medium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B41E206F-7117-4252-BF5D-1437D0B27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184" y="3721746"/>
            <a:ext cx="8696033" cy="13212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2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KE" sz="3193" b="1" dirty="0">
                <a:solidFill>
                  <a:srgbClr val="FFC000"/>
                </a:solidFill>
                <a:latin typeface="Causten Bold"/>
                <a:cs typeface="Arial" panose="020B0604020202020204" pitchFamily="34" charset="0"/>
              </a:rPr>
              <a:t>KENYA EXPORT PROMOTION AND BRANDING AGENCY</a:t>
            </a:r>
            <a:endParaRPr lang="en-US" altLang="en-KE" sz="1600" b="1" dirty="0">
              <a:solidFill>
                <a:prstClr val="white"/>
              </a:solidFill>
              <a:latin typeface="Causten Bold"/>
              <a:cs typeface="Arial" panose="020B0604020202020204" pitchFamily="34" charset="0"/>
            </a:endParaRPr>
          </a:p>
          <a:p>
            <a:pPr algn="ctr" defTabSz="9142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KE" sz="1600" b="1" dirty="0">
                <a:solidFill>
                  <a:prstClr val="white"/>
                </a:solidFill>
                <a:latin typeface="Causten Bold"/>
                <a:cs typeface="Arial" panose="020B0604020202020204" pitchFamily="34" charset="0"/>
              </a:rPr>
              <a:t> </a:t>
            </a:r>
            <a:endParaRPr lang="en-US" altLang="en-KE" sz="3992" b="1" dirty="0">
              <a:solidFill>
                <a:prstClr val="white"/>
              </a:solidFill>
              <a:latin typeface="Causten Bold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8B5C17-A184-403D-871B-883FC1CE2CED}"/>
              </a:ext>
            </a:extLst>
          </p:cNvPr>
          <p:cNvSpPr/>
          <p:nvPr/>
        </p:nvSpPr>
        <p:spPr>
          <a:xfrm>
            <a:off x="1412" y="794"/>
            <a:ext cx="4024966" cy="116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KE" sz="1799">
              <a:solidFill>
                <a:prstClr val="white"/>
              </a:solidFill>
              <a:latin typeface="Causten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1257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001" y="6364833"/>
            <a:ext cx="10287000" cy="206375"/>
          </a:xfrm>
          <a:custGeom>
            <a:avLst/>
            <a:gdLst/>
            <a:ahLst/>
            <a:cxnLst/>
            <a:rect l="l" t="t" r="r" b="b"/>
            <a:pathLst>
              <a:path w="10287000" h="206375">
                <a:moveTo>
                  <a:pt x="10287000" y="205803"/>
                </a:moveTo>
                <a:lnTo>
                  <a:pt x="0" y="205803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205803"/>
                </a:lnTo>
                <a:close/>
              </a:path>
            </a:pathLst>
          </a:custGeom>
          <a:solidFill>
            <a:srgbClr val="CE34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001" y="6142875"/>
            <a:ext cx="26034" cy="204470"/>
          </a:xfrm>
          <a:custGeom>
            <a:avLst/>
            <a:gdLst/>
            <a:ahLst/>
            <a:cxnLst/>
            <a:rect l="l" t="t" r="r" b="b"/>
            <a:pathLst>
              <a:path w="26035" h="204470">
                <a:moveTo>
                  <a:pt x="0" y="204025"/>
                </a:moveTo>
                <a:lnTo>
                  <a:pt x="25476" y="204025"/>
                </a:lnTo>
                <a:lnTo>
                  <a:pt x="25476" y="0"/>
                </a:lnTo>
                <a:lnTo>
                  <a:pt x="0" y="0"/>
                </a:lnTo>
                <a:lnTo>
                  <a:pt x="0" y="204025"/>
                </a:lnTo>
                <a:close/>
              </a:path>
            </a:pathLst>
          </a:custGeom>
          <a:solidFill>
            <a:srgbClr val="2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739" y="6364833"/>
            <a:ext cx="0" cy="206375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0"/>
                </a:moveTo>
                <a:lnTo>
                  <a:pt x="0" y="205803"/>
                </a:lnTo>
              </a:path>
            </a:pathLst>
          </a:custGeom>
          <a:ln w="25476">
            <a:solidFill>
              <a:srgbClr val="CE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6001" y="6142875"/>
            <a:ext cx="26034" cy="204470"/>
          </a:xfrm>
          <a:custGeom>
            <a:avLst/>
            <a:gdLst/>
            <a:ahLst/>
            <a:cxnLst/>
            <a:rect l="l" t="t" r="r" b="b"/>
            <a:pathLst>
              <a:path w="26035" h="204470">
                <a:moveTo>
                  <a:pt x="0" y="204025"/>
                </a:moveTo>
                <a:lnTo>
                  <a:pt x="25476" y="204025"/>
                </a:lnTo>
                <a:lnTo>
                  <a:pt x="25476" y="0"/>
                </a:lnTo>
                <a:lnTo>
                  <a:pt x="0" y="0"/>
                </a:lnTo>
                <a:lnTo>
                  <a:pt x="0" y="204025"/>
                </a:lnTo>
                <a:close/>
              </a:path>
            </a:pathLst>
          </a:custGeom>
          <a:solidFill>
            <a:srgbClr val="2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6001" y="6588556"/>
            <a:ext cx="26034" cy="203835"/>
          </a:xfrm>
          <a:custGeom>
            <a:avLst/>
            <a:gdLst/>
            <a:ahLst/>
            <a:cxnLst/>
            <a:rect l="l" t="t" r="r" b="b"/>
            <a:pathLst>
              <a:path w="26035" h="203834">
                <a:moveTo>
                  <a:pt x="0" y="203771"/>
                </a:moveTo>
                <a:lnTo>
                  <a:pt x="25476" y="203771"/>
                </a:lnTo>
                <a:lnTo>
                  <a:pt x="25476" y="0"/>
                </a:lnTo>
                <a:lnTo>
                  <a:pt x="0" y="0"/>
                </a:lnTo>
                <a:lnTo>
                  <a:pt x="0" y="203771"/>
                </a:lnTo>
                <a:close/>
              </a:path>
            </a:pathLst>
          </a:custGeom>
          <a:solidFill>
            <a:srgbClr val="00A3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6001" y="6588556"/>
            <a:ext cx="26034" cy="203835"/>
          </a:xfrm>
          <a:custGeom>
            <a:avLst/>
            <a:gdLst/>
            <a:ahLst/>
            <a:cxnLst/>
            <a:rect l="l" t="t" r="r" b="b"/>
            <a:pathLst>
              <a:path w="26035" h="203834">
                <a:moveTo>
                  <a:pt x="0" y="203771"/>
                </a:moveTo>
                <a:lnTo>
                  <a:pt x="25476" y="203771"/>
                </a:lnTo>
                <a:lnTo>
                  <a:pt x="25476" y="0"/>
                </a:lnTo>
                <a:lnTo>
                  <a:pt x="0" y="0"/>
                </a:lnTo>
                <a:lnTo>
                  <a:pt x="0" y="203771"/>
                </a:lnTo>
                <a:close/>
              </a:path>
            </a:pathLst>
          </a:custGeom>
          <a:solidFill>
            <a:srgbClr val="00A3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285849" y="6342733"/>
            <a:ext cx="977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2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746804" y="5405757"/>
            <a:ext cx="1421192" cy="1434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44500" y="1193835"/>
            <a:ext cx="82296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AND VISION</a:t>
            </a: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A3F727D9-8F5B-CB45-B265-DA423A59C165}"/>
              </a:ext>
            </a:extLst>
          </p:cNvPr>
          <p:cNvSpPr txBox="1"/>
          <p:nvPr/>
        </p:nvSpPr>
        <p:spPr>
          <a:xfrm>
            <a:off x="314999" y="6348293"/>
            <a:ext cx="38633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200" b="1" spc="25">
                <a:solidFill>
                  <a:srgbClr val="FFFFFF"/>
                </a:solidFill>
                <a:latin typeface="Arial"/>
                <a:cs typeface="Arial"/>
              </a:rPr>
              <a:t>MISSION, VISSION AND TAGLINE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55AF7495-CC21-9840-8970-4B321D5D8209}"/>
              </a:ext>
            </a:extLst>
          </p:cNvPr>
          <p:cNvSpPr txBox="1"/>
          <p:nvPr/>
        </p:nvSpPr>
        <p:spPr>
          <a:xfrm>
            <a:off x="441218" y="2001672"/>
            <a:ext cx="5867400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transform Kenya into a top global Brand</a:t>
            </a: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Brand Kenya, Export Kenyan, Build Kenya</a:t>
            </a: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Tagline</a:t>
            </a:r>
          </a:p>
          <a:p>
            <a:r>
              <a:rPr lang="en-US" sz="240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Inspiring Global Trade</a:t>
            </a:r>
            <a:endParaRPr lang="en-US" sz="400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00" y="2994201"/>
            <a:ext cx="4987315" cy="29072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32" y="1014375"/>
            <a:ext cx="4514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0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001" y="6364833"/>
            <a:ext cx="10287000" cy="206375"/>
          </a:xfrm>
          <a:custGeom>
            <a:avLst/>
            <a:gdLst/>
            <a:ahLst/>
            <a:cxnLst/>
            <a:rect l="l" t="t" r="r" b="b"/>
            <a:pathLst>
              <a:path w="10287000" h="206375">
                <a:moveTo>
                  <a:pt x="10287000" y="205803"/>
                </a:moveTo>
                <a:lnTo>
                  <a:pt x="0" y="205803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205803"/>
                </a:lnTo>
                <a:close/>
              </a:path>
            </a:pathLst>
          </a:custGeom>
          <a:solidFill>
            <a:srgbClr val="CE34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001" y="6142875"/>
            <a:ext cx="26034" cy="204470"/>
          </a:xfrm>
          <a:custGeom>
            <a:avLst/>
            <a:gdLst/>
            <a:ahLst/>
            <a:cxnLst/>
            <a:rect l="l" t="t" r="r" b="b"/>
            <a:pathLst>
              <a:path w="26035" h="204470">
                <a:moveTo>
                  <a:pt x="0" y="204025"/>
                </a:moveTo>
                <a:lnTo>
                  <a:pt x="25476" y="204025"/>
                </a:lnTo>
                <a:lnTo>
                  <a:pt x="25476" y="0"/>
                </a:lnTo>
                <a:lnTo>
                  <a:pt x="0" y="0"/>
                </a:lnTo>
                <a:lnTo>
                  <a:pt x="0" y="204025"/>
                </a:lnTo>
                <a:close/>
              </a:path>
            </a:pathLst>
          </a:custGeom>
          <a:solidFill>
            <a:srgbClr val="2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739" y="6364833"/>
            <a:ext cx="0" cy="206375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0"/>
                </a:moveTo>
                <a:lnTo>
                  <a:pt x="0" y="205803"/>
                </a:lnTo>
              </a:path>
            </a:pathLst>
          </a:custGeom>
          <a:ln w="25476">
            <a:solidFill>
              <a:srgbClr val="CE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6001" y="6142875"/>
            <a:ext cx="26034" cy="204470"/>
          </a:xfrm>
          <a:custGeom>
            <a:avLst/>
            <a:gdLst/>
            <a:ahLst/>
            <a:cxnLst/>
            <a:rect l="l" t="t" r="r" b="b"/>
            <a:pathLst>
              <a:path w="26035" h="204470">
                <a:moveTo>
                  <a:pt x="0" y="204025"/>
                </a:moveTo>
                <a:lnTo>
                  <a:pt x="25476" y="204025"/>
                </a:lnTo>
                <a:lnTo>
                  <a:pt x="25476" y="0"/>
                </a:lnTo>
                <a:lnTo>
                  <a:pt x="0" y="0"/>
                </a:lnTo>
                <a:lnTo>
                  <a:pt x="0" y="204025"/>
                </a:lnTo>
                <a:close/>
              </a:path>
            </a:pathLst>
          </a:custGeom>
          <a:solidFill>
            <a:srgbClr val="2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6001" y="6588556"/>
            <a:ext cx="26034" cy="203835"/>
          </a:xfrm>
          <a:custGeom>
            <a:avLst/>
            <a:gdLst/>
            <a:ahLst/>
            <a:cxnLst/>
            <a:rect l="l" t="t" r="r" b="b"/>
            <a:pathLst>
              <a:path w="26035" h="203834">
                <a:moveTo>
                  <a:pt x="0" y="203771"/>
                </a:moveTo>
                <a:lnTo>
                  <a:pt x="25476" y="203771"/>
                </a:lnTo>
                <a:lnTo>
                  <a:pt x="25476" y="0"/>
                </a:lnTo>
                <a:lnTo>
                  <a:pt x="0" y="0"/>
                </a:lnTo>
                <a:lnTo>
                  <a:pt x="0" y="203771"/>
                </a:lnTo>
                <a:close/>
              </a:path>
            </a:pathLst>
          </a:custGeom>
          <a:solidFill>
            <a:srgbClr val="00A3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6001" y="6588556"/>
            <a:ext cx="26034" cy="203835"/>
          </a:xfrm>
          <a:custGeom>
            <a:avLst/>
            <a:gdLst/>
            <a:ahLst/>
            <a:cxnLst/>
            <a:rect l="l" t="t" r="r" b="b"/>
            <a:pathLst>
              <a:path w="26035" h="203834">
                <a:moveTo>
                  <a:pt x="0" y="203771"/>
                </a:moveTo>
                <a:lnTo>
                  <a:pt x="25476" y="203771"/>
                </a:lnTo>
                <a:lnTo>
                  <a:pt x="25476" y="0"/>
                </a:lnTo>
                <a:lnTo>
                  <a:pt x="0" y="0"/>
                </a:lnTo>
                <a:lnTo>
                  <a:pt x="0" y="203771"/>
                </a:lnTo>
                <a:close/>
              </a:path>
            </a:pathLst>
          </a:custGeom>
          <a:solidFill>
            <a:srgbClr val="00A3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285849" y="6342733"/>
            <a:ext cx="977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20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746804" y="5405757"/>
            <a:ext cx="1421192" cy="1434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42035" y="1212850"/>
            <a:ext cx="8229601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WE ARE</a:t>
            </a:r>
            <a:br>
              <a:rPr lang="en-US" sz="4000" b="1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endParaRPr lang="en-US" sz="4000" b="1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A3F727D9-8F5B-CB45-B265-DA423A59C165}"/>
              </a:ext>
            </a:extLst>
          </p:cNvPr>
          <p:cNvSpPr txBox="1"/>
          <p:nvPr/>
        </p:nvSpPr>
        <p:spPr>
          <a:xfrm>
            <a:off x="314999" y="6348293"/>
            <a:ext cx="38633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200" b="1" spc="25">
                <a:solidFill>
                  <a:srgbClr val="FFFFFF"/>
                </a:solidFill>
                <a:latin typeface="Arial"/>
                <a:cs typeface="Arial"/>
              </a:rPr>
              <a:t>WHO WE ARE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55AF7495-CC21-9840-8970-4B321D5D8209}"/>
              </a:ext>
            </a:extLst>
          </p:cNvPr>
          <p:cNvSpPr txBox="1"/>
          <p:nvPr/>
        </p:nvSpPr>
        <p:spPr>
          <a:xfrm>
            <a:off x="242035" y="1974850"/>
            <a:ext cx="10972800" cy="38223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Kenya Export Promotion and Branding Agency (KEPROBA) is a State Corporation established under the State Corporations Act Cap 446 through Legal Notice No.110 of August 9</a:t>
            </a:r>
            <a:r>
              <a:rPr lang="en-US" sz="2400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2019 after the merger of the </a:t>
            </a: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Export Promotion Council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Brand Kenya Board. </a:t>
            </a:r>
          </a:p>
          <a:p>
            <a:pPr lvl="0" algn="just">
              <a:lnSpc>
                <a:spcPct val="150000"/>
              </a:lnSpc>
            </a:pPr>
            <a:endParaRPr lang="en-US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150000"/>
              </a:lnSpc>
            </a:pPr>
            <a:r>
              <a:rPr lang="en-US" sz="24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CORE MANDATE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-US" sz="24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implement export promotion and nation branding Initiatives and policies to promote Kenya’s export of goods and services.</a:t>
            </a:r>
          </a:p>
        </p:txBody>
      </p:sp>
    </p:spTree>
    <p:extLst>
      <p:ext uri="{BB962C8B-B14F-4D97-AF65-F5344CB8AC3E}">
        <p14:creationId xmlns:p14="http://schemas.microsoft.com/office/powerpoint/2010/main" val="1448233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001" y="6364833"/>
            <a:ext cx="10287000" cy="206375"/>
          </a:xfrm>
          <a:custGeom>
            <a:avLst/>
            <a:gdLst/>
            <a:ahLst/>
            <a:cxnLst/>
            <a:rect l="l" t="t" r="r" b="b"/>
            <a:pathLst>
              <a:path w="10287000" h="206375">
                <a:moveTo>
                  <a:pt x="10287000" y="205803"/>
                </a:moveTo>
                <a:lnTo>
                  <a:pt x="0" y="205803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205803"/>
                </a:lnTo>
                <a:close/>
              </a:path>
            </a:pathLst>
          </a:custGeom>
          <a:solidFill>
            <a:srgbClr val="CE34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001" y="6142875"/>
            <a:ext cx="26034" cy="204470"/>
          </a:xfrm>
          <a:custGeom>
            <a:avLst/>
            <a:gdLst/>
            <a:ahLst/>
            <a:cxnLst/>
            <a:rect l="l" t="t" r="r" b="b"/>
            <a:pathLst>
              <a:path w="26035" h="204470">
                <a:moveTo>
                  <a:pt x="0" y="204025"/>
                </a:moveTo>
                <a:lnTo>
                  <a:pt x="25476" y="204025"/>
                </a:lnTo>
                <a:lnTo>
                  <a:pt x="25476" y="0"/>
                </a:lnTo>
                <a:lnTo>
                  <a:pt x="0" y="0"/>
                </a:lnTo>
                <a:lnTo>
                  <a:pt x="0" y="204025"/>
                </a:lnTo>
                <a:close/>
              </a:path>
            </a:pathLst>
          </a:custGeom>
          <a:solidFill>
            <a:srgbClr val="2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739" y="6364833"/>
            <a:ext cx="0" cy="206375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0"/>
                </a:moveTo>
                <a:lnTo>
                  <a:pt x="0" y="205803"/>
                </a:lnTo>
              </a:path>
            </a:pathLst>
          </a:custGeom>
          <a:ln w="25476">
            <a:solidFill>
              <a:srgbClr val="CE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6001" y="6142875"/>
            <a:ext cx="26034" cy="204470"/>
          </a:xfrm>
          <a:custGeom>
            <a:avLst/>
            <a:gdLst/>
            <a:ahLst/>
            <a:cxnLst/>
            <a:rect l="l" t="t" r="r" b="b"/>
            <a:pathLst>
              <a:path w="26035" h="204470">
                <a:moveTo>
                  <a:pt x="0" y="204025"/>
                </a:moveTo>
                <a:lnTo>
                  <a:pt x="25476" y="204025"/>
                </a:lnTo>
                <a:lnTo>
                  <a:pt x="25476" y="0"/>
                </a:lnTo>
                <a:lnTo>
                  <a:pt x="0" y="0"/>
                </a:lnTo>
                <a:lnTo>
                  <a:pt x="0" y="204025"/>
                </a:lnTo>
                <a:close/>
              </a:path>
            </a:pathLst>
          </a:custGeom>
          <a:solidFill>
            <a:srgbClr val="2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6001" y="6588556"/>
            <a:ext cx="26034" cy="203835"/>
          </a:xfrm>
          <a:custGeom>
            <a:avLst/>
            <a:gdLst/>
            <a:ahLst/>
            <a:cxnLst/>
            <a:rect l="l" t="t" r="r" b="b"/>
            <a:pathLst>
              <a:path w="26035" h="203834">
                <a:moveTo>
                  <a:pt x="0" y="203771"/>
                </a:moveTo>
                <a:lnTo>
                  <a:pt x="25476" y="203771"/>
                </a:lnTo>
                <a:lnTo>
                  <a:pt x="25476" y="0"/>
                </a:lnTo>
                <a:lnTo>
                  <a:pt x="0" y="0"/>
                </a:lnTo>
                <a:lnTo>
                  <a:pt x="0" y="203771"/>
                </a:lnTo>
                <a:close/>
              </a:path>
            </a:pathLst>
          </a:custGeom>
          <a:solidFill>
            <a:srgbClr val="00A3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6001" y="6588556"/>
            <a:ext cx="26034" cy="203835"/>
          </a:xfrm>
          <a:custGeom>
            <a:avLst/>
            <a:gdLst/>
            <a:ahLst/>
            <a:cxnLst/>
            <a:rect l="l" t="t" r="r" b="b"/>
            <a:pathLst>
              <a:path w="26035" h="203834">
                <a:moveTo>
                  <a:pt x="0" y="203771"/>
                </a:moveTo>
                <a:lnTo>
                  <a:pt x="25476" y="203771"/>
                </a:lnTo>
                <a:lnTo>
                  <a:pt x="25476" y="0"/>
                </a:lnTo>
                <a:lnTo>
                  <a:pt x="0" y="0"/>
                </a:lnTo>
                <a:lnTo>
                  <a:pt x="0" y="203771"/>
                </a:lnTo>
                <a:close/>
              </a:path>
            </a:pathLst>
          </a:custGeom>
          <a:solidFill>
            <a:srgbClr val="00A3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285849" y="6342733"/>
            <a:ext cx="977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20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746804" y="5405757"/>
            <a:ext cx="1421192" cy="1434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A3F727D9-8F5B-CB45-B265-DA423A59C165}"/>
              </a:ext>
            </a:extLst>
          </p:cNvPr>
          <p:cNvSpPr txBox="1"/>
          <p:nvPr/>
        </p:nvSpPr>
        <p:spPr>
          <a:xfrm>
            <a:off x="314999" y="6348293"/>
            <a:ext cx="38633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200" b="1" spc="25">
                <a:solidFill>
                  <a:srgbClr val="FFFFFF"/>
                </a:solidFill>
                <a:latin typeface="Arial"/>
                <a:cs typeface="Arial"/>
              </a:rPr>
              <a:t>OUR CORE VALUES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5294876-8450-7F49-960E-02DDF96DF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3015876E-29DC-E347-B862-CC13371B44CD}"/>
              </a:ext>
            </a:extLst>
          </p:cNvPr>
          <p:cNvSpPr txBox="1">
            <a:spLocks/>
          </p:cNvSpPr>
          <p:nvPr/>
        </p:nvSpPr>
        <p:spPr>
          <a:xfrm>
            <a:off x="242035" y="1212850"/>
            <a:ext cx="82296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900" b="0" i="0">
                <a:solidFill>
                  <a:srgbClr val="231F2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b="1" ker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CORE VALUES</a:t>
            </a:r>
            <a:endParaRPr lang="en-US" sz="4000" b="1" kern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5893EB-5EC3-3144-B9B0-D2A8D4011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87" y="2108961"/>
            <a:ext cx="1882101" cy="1882101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05CFD0-E0E0-B34D-B26C-78FF75FC4577}"/>
              </a:ext>
            </a:extLst>
          </p:cNvPr>
          <p:cNvSpPr/>
          <p:nvPr/>
        </p:nvSpPr>
        <p:spPr>
          <a:xfrm>
            <a:off x="327094" y="4257983"/>
            <a:ext cx="2334806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9700" lvl="0">
              <a:lnSpc>
                <a:spcPct val="115000"/>
              </a:lnSpc>
              <a:buClr>
                <a:srgbClr val="073763"/>
              </a:buClr>
              <a:buSzPts val="1400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EFC0E0-53BB-EC4C-967D-363E75D60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481" y="2136096"/>
            <a:ext cx="1135751" cy="1882101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C8F8375-A74B-CA4D-8CDF-0B682CB8A749}"/>
              </a:ext>
            </a:extLst>
          </p:cNvPr>
          <p:cNvSpPr/>
          <p:nvPr/>
        </p:nvSpPr>
        <p:spPr>
          <a:xfrm>
            <a:off x="4939044" y="4171405"/>
            <a:ext cx="1570623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9700" lvl="0" algn="ctr">
              <a:lnSpc>
                <a:spcPct val="115000"/>
              </a:lnSpc>
              <a:buClr>
                <a:srgbClr val="073763"/>
              </a:buClr>
              <a:buSzPts val="1400"/>
            </a:pPr>
            <a:r>
              <a:rPr lang="en-US" b="1"/>
              <a:t>INNOVATION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9A2B56-92FB-0447-9E30-8BEC04339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504" y="2118880"/>
            <a:ext cx="1882109" cy="1912103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95A592-623F-DC4F-9CFD-B41BD096F679}"/>
              </a:ext>
            </a:extLst>
          </p:cNvPr>
          <p:cNvSpPr/>
          <p:nvPr/>
        </p:nvSpPr>
        <p:spPr>
          <a:xfrm>
            <a:off x="2885279" y="4242414"/>
            <a:ext cx="1706557" cy="702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9700" lvl="0" algn="ctr">
              <a:lnSpc>
                <a:spcPct val="115000"/>
              </a:lnSpc>
              <a:buClr>
                <a:srgbClr val="073763"/>
              </a:buClr>
              <a:buSzPts val="1400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CUSTOMER </a:t>
            </a:r>
          </a:p>
          <a:p>
            <a:pPr marL="139700" lvl="0" algn="ctr">
              <a:lnSpc>
                <a:spcPct val="115000"/>
              </a:lnSpc>
              <a:buClr>
                <a:srgbClr val="073763"/>
              </a:buClr>
              <a:buSzPts val="1400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CENTRIC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30BC6E4-6B98-4146-830C-D3DFE9959F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9100" y="2131668"/>
            <a:ext cx="1886529" cy="1886529"/>
          </a:xfrm>
          <a:prstGeom prst="rect">
            <a:avLst/>
          </a:prstGeom>
          <a:noFill/>
          <a:ln>
            <a:solidFill>
              <a:srgbClr val="04A24E"/>
            </a:solidFill>
            <a:prstDash val="sysDot"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039C446-2B7C-BB45-B243-8E527739DCB9}"/>
              </a:ext>
            </a:extLst>
          </p:cNvPr>
          <p:cNvSpPr/>
          <p:nvPr/>
        </p:nvSpPr>
        <p:spPr>
          <a:xfrm>
            <a:off x="6956425" y="4308638"/>
            <a:ext cx="1386726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9700" lvl="0" algn="ctr">
              <a:lnSpc>
                <a:spcPct val="115000"/>
              </a:lnSpc>
              <a:buClr>
                <a:srgbClr val="073763"/>
              </a:buClr>
              <a:buSzPts val="1400"/>
            </a:pPr>
            <a:r>
              <a:rPr lang="en-US" b="1"/>
              <a:t>ENERGETIC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44D9B4-05FF-2846-A940-2D7379E6C07F}"/>
              </a:ext>
            </a:extLst>
          </p:cNvPr>
          <p:cNvSpPr/>
          <p:nvPr/>
        </p:nvSpPr>
        <p:spPr>
          <a:xfrm>
            <a:off x="9421046" y="4309514"/>
            <a:ext cx="2125647" cy="702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9700" lvl="0" algn="ctr">
              <a:lnSpc>
                <a:spcPct val="115000"/>
              </a:lnSpc>
              <a:buClr>
                <a:srgbClr val="073763"/>
              </a:buClr>
              <a:buSzPts val="1400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PASSIONATELY </a:t>
            </a:r>
          </a:p>
          <a:p>
            <a:pPr marL="139700" lvl="0" algn="ctr">
              <a:lnSpc>
                <a:spcPct val="115000"/>
              </a:lnSpc>
              <a:buClr>
                <a:srgbClr val="073763"/>
              </a:buClr>
              <a:buSzPts val="1400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KENYAN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812EA28-A200-3C41-9003-63F4AEE7D3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2497" y="2112979"/>
            <a:ext cx="2498128" cy="1905218"/>
          </a:xfrm>
          <a:prstGeom prst="rect">
            <a:avLst/>
          </a:prstGeom>
          <a:ln>
            <a:solidFill>
              <a:srgbClr val="04A24E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482964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001" y="6364833"/>
            <a:ext cx="10287000" cy="206375"/>
          </a:xfrm>
          <a:custGeom>
            <a:avLst/>
            <a:gdLst/>
            <a:ahLst/>
            <a:cxnLst/>
            <a:rect l="l" t="t" r="r" b="b"/>
            <a:pathLst>
              <a:path w="10287000" h="206375">
                <a:moveTo>
                  <a:pt x="10287000" y="205803"/>
                </a:moveTo>
                <a:lnTo>
                  <a:pt x="0" y="205803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205803"/>
                </a:lnTo>
                <a:close/>
              </a:path>
            </a:pathLst>
          </a:custGeom>
          <a:solidFill>
            <a:srgbClr val="CE34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001" y="6142875"/>
            <a:ext cx="26034" cy="204470"/>
          </a:xfrm>
          <a:custGeom>
            <a:avLst/>
            <a:gdLst/>
            <a:ahLst/>
            <a:cxnLst/>
            <a:rect l="l" t="t" r="r" b="b"/>
            <a:pathLst>
              <a:path w="26035" h="204470">
                <a:moveTo>
                  <a:pt x="0" y="204025"/>
                </a:moveTo>
                <a:lnTo>
                  <a:pt x="25476" y="204025"/>
                </a:lnTo>
                <a:lnTo>
                  <a:pt x="25476" y="0"/>
                </a:lnTo>
                <a:lnTo>
                  <a:pt x="0" y="0"/>
                </a:lnTo>
                <a:lnTo>
                  <a:pt x="0" y="204025"/>
                </a:lnTo>
                <a:close/>
              </a:path>
            </a:pathLst>
          </a:custGeom>
          <a:solidFill>
            <a:srgbClr val="2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739" y="6364833"/>
            <a:ext cx="0" cy="206375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0"/>
                </a:moveTo>
                <a:lnTo>
                  <a:pt x="0" y="205803"/>
                </a:lnTo>
              </a:path>
            </a:pathLst>
          </a:custGeom>
          <a:ln w="25476">
            <a:solidFill>
              <a:srgbClr val="CE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6001" y="6142875"/>
            <a:ext cx="26034" cy="204470"/>
          </a:xfrm>
          <a:custGeom>
            <a:avLst/>
            <a:gdLst/>
            <a:ahLst/>
            <a:cxnLst/>
            <a:rect l="l" t="t" r="r" b="b"/>
            <a:pathLst>
              <a:path w="26035" h="204470">
                <a:moveTo>
                  <a:pt x="0" y="204025"/>
                </a:moveTo>
                <a:lnTo>
                  <a:pt x="25476" y="204025"/>
                </a:lnTo>
                <a:lnTo>
                  <a:pt x="25476" y="0"/>
                </a:lnTo>
                <a:lnTo>
                  <a:pt x="0" y="0"/>
                </a:lnTo>
                <a:lnTo>
                  <a:pt x="0" y="204025"/>
                </a:lnTo>
                <a:close/>
              </a:path>
            </a:pathLst>
          </a:custGeom>
          <a:solidFill>
            <a:srgbClr val="2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6001" y="6588556"/>
            <a:ext cx="26034" cy="203835"/>
          </a:xfrm>
          <a:custGeom>
            <a:avLst/>
            <a:gdLst/>
            <a:ahLst/>
            <a:cxnLst/>
            <a:rect l="l" t="t" r="r" b="b"/>
            <a:pathLst>
              <a:path w="26035" h="203834">
                <a:moveTo>
                  <a:pt x="0" y="203771"/>
                </a:moveTo>
                <a:lnTo>
                  <a:pt x="25476" y="203771"/>
                </a:lnTo>
                <a:lnTo>
                  <a:pt x="25476" y="0"/>
                </a:lnTo>
                <a:lnTo>
                  <a:pt x="0" y="0"/>
                </a:lnTo>
                <a:lnTo>
                  <a:pt x="0" y="203771"/>
                </a:lnTo>
                <a:close/>
              </a:path>
            </a:pathLst>
          </a:custGeom>
          <a:solidFill>
            <a:srgbClr val="00A3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6001" y="6588556"/>
            <a:ext cx="26034" cy="203835"/>
          </a:xfrm>
          <a:custGeom>
            <a:avLst/>
            <a:gdLst/>
            <a:ahLst/>
            <a:cxnLst/>
            <a:rect l="l" t="t" r="r" b="b"/>
            <a:pathLst>
              <a:path w="26035" h="203834">
                <a:moveTo>
                  <a:pt x="0" y="203771"/>
                </a:moveTo>
                <a:lnTo>
                  <a:pt x="25476" y="203771"/>
                </a:lnTo>
                <a:lnTo>
                  <a:pt x="25476" y="0"/>
                </a:lnTo>
                <a:lnTo>
                  <a:pt x="0" y="0"/>
                </a:lnTo>
                <a:lnTo>
                  <a:pt x="0" y="203771"/>
                </a:lnTo>
                <a:close/>
              </a:path>
            </a:pathLst>
          </a:custGeom>
          <a:solidFill>
            <a:srgbClr val="00A3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243037" y="6361644"/>
            <a:ext cx="34622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200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746804" y="5405757"/>
            <a:ext cx="1421192" cy="1434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A3F727D9-8F5B-CB45-B265-DA423A59C165}"/>
              </a:ext>
            </a:extLst>
          </p:cNvPr>
          <p:cNvSpPr txBox="1"/>
          <p:nvPr/>
        </p:nvSpPr>
        <p:spPr>
          <a:xfrm>
            <a:off x="314999" y="6348293"/>
            <a:ext cx="38633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200" b="1" spc="25">
                <a:solidFill>
                  <a:srgbClr val="FFFFFF"/>
                </a:solidFill>
                <a:latin typeface="Arial"/>
                <a:cs typeface="Arial"/>
              </a:rPr>
              <a:t>STRATEGIC OBJECTIVES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55AF7495-CC21-9840-8970-4B321D5D8209}"/>
              </a:ext>
            </a:extLst>
          </p:cNvPr>
          <p:cNvSpPr txBox="1"/>
          <p:nvPr/>
        </p:nvSpPr>
        <p:spPr>
          <a:xfrm>
            <a:off x="-622300" y="1918250"/>
            <a:ext cx="8534400" cy="38223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5900" indent="-457200">
              <a:lnSpc>
                <a:spcPct val="150000"/>
              </a:lnSpc>
              <a:buClr>
                <a:schemeClr val="tx1"/>
              </a:buClr>
              <a:buSzPts val="1800"/>
              <a:buFont typeface="+mj-lt"/>
              <a:buAutoNum type="arabicPeriod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develop, diversify and brand Kenya’s export products</a:t>
            </a:r>
          </a:p>
          <a:p>
            <a:pPr marL="1485900" indent="-457200">
              <a:lnSpc>
                <a:spcPct val="150000"/>
              </a:lnSpc>
              <a:buClr>
                <a:schemeClr val="tx1"/>
              </a:buClr>
              <a:buSzPts val="1800"/>
              <a:buFont typeface="+mj-lt"/>
              <a:buAutoNum type="arabicPeriod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develop and diversify Kenya’s export markets</a:t>
            </a:r>
          </a:p>
          <a:p>
            <a:pPr marL="1485900" indent="-457200">
              <a:lnSpc>
                <a:spcPct val="150000"/>
              </a:lnSpc>
              <a:buClr>
                <a:schemeClr val="tx1"/>
              </a:buClr>
              <a:buSzPts val="1800"/>
              <a:buFont typeface="+mj-lt"/>
              <a:buAutoNum type="arabicPeriod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manage image and reputation of the Kenya Brand</a:t>
            </a:r>
          </a:p>
          <a:p>
            <a:pPr marL="1485900" indent="-457200">
              <a:lnSpc>
                <a:spcPct val="150000"/>
              </a:lnSpc>
              <a:buClr>
                <a:schemeClr val="tx1"/>
              </a:buClr>
              <a:buSzPts val="1800"/>
              <a:buFont typeface="+mj-lt"/>
              <a:buAutoNum type="arabicPeriod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strengthen institutional capacity for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Brand.KE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to deliver on its mandate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6212083-D034-3A42-A598-48786EF8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BA59583D-6B9B-FB41-86AD-CE702CC619C6}"/>
              </a:ext>
            </a:extLst>
          </p:cNvPr>
          <p:cNvSpPr txBox="1">
            <a:spLocks/>
          </p:cNvSpPr>
          <p:nvPr/>
        </p:nvSpPr>
        <p:spPr>
          <a:xfrm>
            <a:off x="444500" y="1193835"/>
            <a:ext cx="82296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900" b="0" i="0">
                <a:solidFill>
                  <a:srgbClr val="231F2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b="1" ker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OBJECTIVES: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B53D8-DFA7-EB4B-8BC9-1FF6CEEA1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300" y="1765841"/>
            <a:ext cx="4336957" cy="360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001" y="6364833"/>
            <a:ext cx="10287000" cy="206375"/>
          </a:xfrm>
          <a:custGeom>
            <a:avLst/>
            <a:gdLst/>
            <a:ahLst/>
            <a:cxnLst/>
            <a:rect l="l" t="t" r="r" b="b"/>
            <a:pathLst>
              <a:path w="10287000" h="206375">
                <a:moveTo>
                  <a:pt x="10287000" y="205803"/>
                </a:moveTo>
                <a:lnTo>
                  <a:pt x="0" y="205803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205803"/>
                </a:lnTo>
                <a:close/>
              </a:path>
            </a:pathLst>
          </a:custGeom>
          <a:solidFill>
            <a:srgbClr val="CE34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001" y="6142875"/>
            <a:ext cx="26034" cy="204470"/>
          </a:xfrm>
          <a:custGeom>
            <a:avLst/>
            <a:gdLst/>
            <a:ahLst/>
            <a:cxnLst/>
            <a:rect l="l" t="t" r="r" b="b"/>
            <a:pathLst>
              <a:path w="26035" h="204470">
                <a:moveTo>
                  <a:pt x="0" y="204025"/>
                </a:moveTo>
                <a:lnTo>
                  <a:pt x="25476" y="204025"/>
                </a:lnTo>
                <a:lnTo>
                  <a:pt x="25476" y="0"/>
                </a:lnTo>
                <a:lnTo>
                  <a:pt x="0" y="0"/>
                </a:lnTo>
                <a:lnTo>
                  <a:pt x="0" y="204025"/>
                </a:lnTo>
                <a:close/>
              </a:path>
            </a:pathLst>
          </a:custGeom>
          <a:solidFill>
            <a:srgbClr val="2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739" y="6364833"/>
            <a:ext cx="0" cy="206375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0"/>
                </a:moveTo>
                <a:lnTo>
                  <a:pt x="0" y="205803"/>
                </a:lnTo>
              </a:path>
            </a:pathLst>
          </a:custGeom>
          <a:ln w="25476">
            <a:solidFill>
              <a:srgbClr val="CE34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6001" y="6142875"/>
            <a:ext cx="26034" cy="204470"/>
          </a:xfrm>
          <a:custGeom>
            <a:avLst/>
            <a:gdLst/>
            <a:ahLst/>
            <a:cxnLst/>
            <a:rect l="l" t="t" r="r" b="b"/>
            <a:pathLst>
              <a:path w="26035" h="204470">
                <a:moveTo>
                  <a:pt x="0" y="204025"/>
                </a:moveTo>
                <a:lnTo>
                  <a:pt x="25476" y="204025"/>
                </a:lnTo>
                <a:lnTo>
                  <a:pt x="25476" y="0"/>
                </a:lnTo>
                <a:lnTo>
                  <a:pt x="0" y="0"/>
                </a:lnTo>
                <a:lnTo>
                  <a:pt x="0" y="204025"/>
                </a:lnTo>
                <a:close/>
              </a:path>
            </a:pathLst>
          </a:custGeom>
          <a:solidFill>
            <a:srgbClr val="2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6001" y="6588556"/>
            <a:ext cx="26034" cy="203835"/>
          </a:xfrm>
          <a:custGeom>
            <a:avLst/>
            <a:gdLst/>
            <a:ahLst/>
            <a:cxnLst/>
            <a:rect l="l" t="t" r="r" b="b"/>
            <a:pathLst>
              <a:path w="26035" h="203834">
                <a:moveTo>
                  <a:pt x="0" y="203771"/>
                </a:moveTo>
                <a:lnTo>
                  <a:pt x="25476" y="203771"/>
                </a:lnTo>
                <a:lnTo>
                  <a:pt x="25476" y="0"/>
                </a:lnTo>
                <a:lnTo>
                  <a:pt x="0" y="0"/>
                </a:lnTo>
                <a:lnTo>
                  <a:pt x="0" y="203771"/>
                </a:lnTo>
                <a:close/>
              </a:path>
            </a:pathLst>
          </a:custGeom>
          <a:solidFill>
            <a:srgbClr val="00A3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6001" y="6588556"/>
            <a:ext cx="26034" cy="203835"/>
          </a:xfrm>
          <a:custGeom>
            <a:avLst/>
            <a:gdLst/>
            <a:ahLst/>
            <a:cxnLst/>
            <a:rect l="l" t="t" r="r" b="b"/>
            <a:pathLst>
              <a:path w="26035" h="203834">
                <a:moveTo>
                  <a:pt x="0" y="203771"/>
                </a:moveTo>
                <a:lnTo>
                  <a:pt x="25476" y="203771"/>
                </a:lnTo>
                <a:lnTo>
                  <a:pt x="25476" y="0"/>
                </a:lnTo>
                <a:lnTo>
                  <a:pt x="0" y="0"/>
                </a:lnTo>
                <a:lnTo>
                  <a:pt x="0" y="203771"/>
                </a:lnTo>
                <a:close/>
              </a:path>
            </a:pathLst>
          </a:custGeom>
          <a:solidFill>
            <a:srgbClr val="00A3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46804" y="5405757"/>
            <a:ext cx="1421192" cy="1434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82607" y="897523"/>
            <a:ext cx="82296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ROLES AND FUNCTIONS</a:t>
            </a: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A3F727D9-8F5B-CB45-B265-DA423A59C165}"/>
              </a:ext>
            </a:extLst>
          </p:cNvPr>
          <p:cNvSpPr txBox="1"/>
          <p:nvPr/>
        </p:nvSpPr>
        <p:spPr>
          <a:xfrm>
            <a:off x="314999" y="6348293"/>
            <a:ext cx="38633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200" b="1" spc="25">
                <a:solidFill>
                  <a:srgbClr val="FFFFFF"/>
                </a:solidFill>
                <a:latin typeface="Arial"/>
                <a:cs typeface="Arial"/>
              </a:rPr>
              <a:t>KEY ROLES AND FUNCTIONS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55AF7495-CC21-9840-8970-4B321D5D8209}"/>
              </a:ext>
            </a:extLst>
          </p:cNvPr>
          <p:cNvSpPr txBox="1"/>
          <p:nvPr/>
        </p:nvSpPr>
        <p:spPr>
          <a:xfrm>
            <a:off x="2246649" y="1494921"/>
            <a:ext cx="2415501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000" b="1">
                <a:solidFill>
                  <a:srgbClr val="04A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Brand Promise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Exports</a:t>
            </a: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C3E26071-2565-C04C-9E46-BA2ACEFEC5CC}"/>
              </a:ext>
            </a:extLst>
          </p:cNvPr>
          <p:cNvSpPr txBox="1"/>
          <p:nvPr/>
        </p:nvSpPr>
        <p:spPr>
          <a:xfrm>
            <a:off x="216001" y="3235351"/>
            <a:ext cx="3733699" cy="2998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000" b="1">
                <a:solidFill>
                  <a:srgbClr val="04A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Product, Market Development &amp; Promotion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Trade fairs, Exhibitions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Buyer Sellers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Trade 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Establishment of Distribution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E-Trade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Market linkage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Product Development and adaptation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Promote value addition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Entrepreneurial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Clustering of Producers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Test Marketing    </a:t>
            </a:r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94743BE4-DCAC-8D49-8A0D-EDC0A4229508}"/>
              </a:ext>
            </a:extLst>
          </p:cNvPr>
          <p:cNvSpPr txBox="1"/>
          <p:nvPr/>
        </p:nvSpPr>
        <p:spPr>
          <a:xfrm>
            <a:off x="7861688" y="1525900"/>
            <a:ext cx="3381412" cy="18287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000" b="1">
                <a:solidFill>
                  <a:srgbClr val="04A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Innovation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Market  and Product prioritization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Market surveys and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Trade flows, export trends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Policy input and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Stakeholder participation in policy formulation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Impact assessment (M&amp;E)</a:t>
            </a: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11574148-3965-FE41-802B-C24E926E70CE}"/>
              </a:ext>
            </a:extLst>
          </p:cNvPr>
          <p:cNvSpPr txBox="1"/>
          <p:nvPr/>
        </p:nvSpPr>
        <p:spPr>
          <a:xfrm>
            <a:off x="8132462" y="3963841"/>
            <a:ext cx="3124200" cy="18287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000" b="1">
                <a:solidFill>
                  <a:srgbClr val="04A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Centre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Collection, analysis and dissemination of trade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Export Trade Alerts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Promote use of E-trade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Export awareness through county outreach </a:t>
            </a:r>
            <a:r>
              <a:rPr lang="en-US" sz="140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E-exhibition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3585D4E-8B4B-614F-8BE2-5AD7F548A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793" y="2013141"/>
            <a:ext cx="3711802" cy="3711802"/>
          </a:xfrm>
          <a:prstGeom prst="rect">
            <a:avLst/>
          </a:prstGeom>
        </p:spPr>
      </p:pic>
      <p:sp>
        <p:nvSpPr>
          <p:cNvPr id="24" name="object 8">
            <a:extLst>
              <a:ext uri="{FF2B5EF4-FFF2-40B4-BE49-F238E27FC236}">
                <a16:creationId xmlns:a16="http://schemas.microsoft.com/office/drawing/2014/main" id="{8E2B62B6-427A-F642-887E-F2F2E28B8D87}"/>
              </a:ext>
            </a:extLst>
          </p:cNvPr>
          <p:cNvSpPr txBox="1"/>
          <p:nvPr/>
        </p:nvSpPr>
        <p:spPr>
          <a:xfrm>
            <a:off x="10243037" y="6361644"/>
            <a:ext cx="34622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200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7170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46804" y="5405757"/>
            <a:ext cx="1421192" cy="1434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58915DDB-734A-4744-BF86-0CFEC2ED6618}"/>
              </a:ext>
            </a:extLst>
          </p:cNvPr>
          <p:cNvSpPr txBox="1"/>
          <p:nvPr/>
        </p:nvSpPr>
        <p:spPr>
          <a:xfrm>
            <a:off x="10285849" y="6342733"/>
            <a:ext cx="97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E846DA94-1FB8-0141-B210-BD8B93EB96DF}"/>
              </a:ext>
            </a:extLst>
          </p:cNvPr>
          <p:cNvSpPr txBox="1"/>
          <p:nvPr/>
        </p:nvSpPr>
        <p:spPr>
          <a:xfrm>
            <a:off x="288000" y="6354055"/>
            <a:ext cx="32042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25">
                <a:solidFill>
                  <a:srgbClr val="FFFFFF"/>
                </a:solidFill>
                <a:latin typeface="Arial"/>
                <a:cs typeface="Arial"/>
              </a:rPr>
              <a:t>INCORRECT </a:t>
            </a:r>
            <a:r>
              <a:rPr sz="1200" b="1" spc="15">
                <a:solidFill>
                  <a:srgbClr val="FFFFFF"/>
                </a:solidFill>
                <a:latin typeface="Arial"/>
                <a:cs typeface="Arial"/>
              </a:rPr>
              <a:t>USE OF </a:t>
            </a:r>
            <a:r>
              <a:rPr sz="1200" b="1" spc="2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200" b="1" spc="-5">
                <a:solidFill>
                  <a:srgbClr val="FFFFFF"/>
                </a:solidFill>
                <a:latin typeface="Arial"/>
                <a:cs typeface="Arial"/>
              </a:rPr>
              <a:t>COAT </a:t>
            </a:r>
            <a:r>
              <a:rPr sz="1200" b="1" spc="1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b="1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25">
                <a:solidFill>
                  <a:srgbClr val="FFFFFF"/>
                </a:solidFill>
                <a:latin typeface="Arial"/>
                <a:cs typeface="Arial"/>
              </a:rPr>
              <a:t>ARMS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19EA569A-5E7C-BA49-BAAD-96F869CE7A0D}"/>
              </a:ext>
            </a:extLst>
          </p:cNvPr>
          <p:cNvSpPr/>
          <p:nvPr/>
        </p:nvSpPr>
        <p:spPr>
          <a:xfrm>
            <a:off x="0" y="0"/>
            <a:ext cx="12168505" cy="6845300"/>
          </a:xfrm>
          <a:custGeom>
            <a:avLst/>
            <a:gdLst/>
            <a:ahLst/>
            <a:cxnLst/>
            <a:rect l="l" t="t" r="r" b="b"/>
            <a:pathLst>
              <a:path w="12168505" h="4536440">
                <a:moveTo>
                  <a:pt x="0" y="4536008"/>
                </a:moveTo>
                <a:lnTo>
                  <a:pt x="12167997" y="4536008"/>
                </a:lnTo>
                <a:lnTo>
                  <a:pt x="12167997" y="0"/>
                </a:lnTo>
                <a:lnTo>
                  <a:pt x="0" y="0"/>
                </a:lnTo>
                <a:lnTo>
                  <a:pt x="0" y="4536008"/>
                </a:lnTo>
                <a:close/>
              </a:path>
            </a:pathLst>
          </a:custGeom>
          <a:solidFill>
            <a:srgbClr val="BA1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2D01D0AC-26F2-1A47-8DDA-CF9A9922A179}"/>
              </a:ext>
            </a:extLst>
          </p:cNvPr>
          <p:cNvSpPr/>
          <p:nvPr/>
        </p:nvSpPr>
        <p:spPr>
          <a:xfrm>
            <a:off x="8868146" y="146050"/>
            <a:ext cx="3299852" cy="6615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E3F66C-5701-214B-8E59-F63010BDD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74" y="284992"/>
            <a:ext cx="6418925" cy="613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44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34C8CFFB12514796B0B63FD9B55BED" ma:contentTypeVersion="10" ma:contentTypeDescription="Create a new document." ma:contentTypeScope="" ma:versionID="380d6413a885a812b9ce138256f73e40">
  <xsd:schema xmlns:xsd="http://www.w3.org/2001/XMLSchema" xmlns:xs="http://www.w3.org/2001/XMLSchema" xmlns:p="http://schemas.microsoft.com/office/2006/metadata/properties" xmlns:ns2="e175e7e3-3e1f-49b4-a710-533bc4eb2b29" xmlns:ns3="921f84a0-335e-4adf-bb00-9f8310ba4c39" targetNamespace="http://schemas.microsoft.com/office/2006/metadata/properties" ma:root="true" ma:fieldsID="e48d666e8da2fea68c4d10af2aed5ed4" ns2:_="" ns3:_="">
    <xsd:import namespace="e175e7e3-3e1f-49b4-a710-533bc4eb2b29"/>
    <xsd:import namespace="921f84a0-335e-4adf-bb00-9f8310ba4c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5e7e3-3e1f-49b4-a710-533bc4eb2b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1f84a0-335e-4adf-bb00-9f8310ba4c3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0A9D34-66AE-4372-87C7-FFE6AAAFC624}">
  <ds:schemaRefs>
    <ds:schemaRef ds:uri="921f84a0-335e-4adf-bb00-9f8310ba4c39"/>
    <ds:schemaRef ds:uri="e175e7e3-3e1f-49b4-a710-533bc4eb2b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5A19DD9-54FB-4D53-904E-CD7BDABFD4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282E0D-6817-4AD6-86F5-4C097269C87C}">
  <ds:schemaRefs>
    <ds:schemaRef ds:uri="921f84a0-335e-4adf-bb00-9f8310ba4c39"/>
    <ds:schemaRef ds:uri="e175e7e3-3e1f-49b4-a710-533bc4eb2b2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289</Words>
  <Application>Microsoft Office PowerPoint</Application>
  <PresentationFormat>Custom</PresentationFormat>
  <Paragraphs>75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Calibri</vt:lpstr>
      <vt:lpstr>Causten Bold</vt:lpstr>
      <vt:lpstr>Causten Medium</vt:lpstr>
      <vt:lpstr>Office Theme</vt:lpstr>
      <vt:lpstr>PowerPoint Presentation</vt:lpstr>
      <vt:lpstr>MISSION AND VISION</vt:lpstr>
      <vt:lpstr>WHO WE ARE </vt:lpstr>
      <vt:lpstr>PowerPoint Presentation</vt:lpstr>
      <vt:lpstr>PowerPoint Presentation</vt:lpstr>
      <vt:lpstr>KEY ROLES AND FUNCTIONS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IDENTITY SYSTEM</dc:title>
  <dc:creator>NJAAGA</dc:creator>
  <cp:lastModifiedBy>Fatma Bashir</cp:lastModifiedBy>
  <cp:revision>3</cp:revision>
  <cp:lastPrinted>2020-01-09T09:02:36Z</cp:lastPrinted>
  <dcterms:created xsi:type="dcterms:W3CDTF">2019-10-30T11:28:32Z</dcterms:created>
  <dcterms:modified xsi:type="dcterms:W3CDTF">2023-06-07T08:05:23Z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2019-10-29T00:00:00Z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2019-10-30T00:00:00Z</vt:filetime>
  </property>
  <property fmtid="{D5CDD505-2E9C-101B-9397-08002B2CF9AE}" pid="5" name="NXPowerLiteLastOptimized">
    <vt:lpwstr>1507283</vt:lpwstr>
  </property>
  <property fmtid="{D5CDD505-2E9C-101B-9397-08002B2CF9AE}" pid="6" name="NXPowerLiteSettings">
    <vt:lpwstr>C7000400038000</vt:lpwstr>
  </property>
  <property fmtid="{D5CDD505-2E9C-101B-9397-08002B2CF9AE}" pid="7" name="NXPowerLiteVersion">
    <vt:lpwstr>S8.2.3</vt:lpwstr>
  </property>
  <property fmtid="{D5CDD505-2E9C-101B-9397-08002B2CF9AE}" pid="8" name="ContentTypeId">
    <vt:lpwstr>0x010100E434C8CFFB12514796B0B63FD9B55BED</vt:lpwstr>
  </property>
</Properties>
</file>