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eg"/>
  <Override PartName="/ppt/media/image6.jpg" ContentType="image/jpeg"/>
  <Override PartName="/ppt/media/image8.jpg" ContentType="image/jpeg"/>
  <Override PartName="/ppt/media/image9.jpg" ContentType="image/jpeg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99" r:id="rId2"/>
    <p:sldId id="257" r:id="rId3"/>
    <p:sldId id="301" r:id="rId4"/>
    <p:sldId id="302" r:id="rId5"/>
    <p:sldId id="304" r:id="rId6"/>
    <p:sldId id="303" r:id="rId7"/>
    <p:sldId id="305" r:id="rId8"/>
    <p:sldId id="300" r:id="rId9"/>
    <p:sldId id="263" r:id="rId10"/>
    <p:sldId id="269" r:id="rId11"/>
    <p:sldId id="273" r:id="rId1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6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xotic Epz" userId="2bfefd292caa735a" providerId="LiveId" clId="{325759C7-F151-48FA-B361-AF19F774E93A}"/>
    <pc:docChg chg="delSld modSld">
      <pc:chgData name="Exotic Epz" userId="2bfefd292caa735a" providerId="LiveId" clId="{325759C7-F151-48FA-B361-AF19F774E93A}" dt="2023-06-07T04:39:56.094" v="84" actId="47"/>
      <pc:docMkLst>
        <pc:docMk/>
      </pc:docMkLst>
      <pc:sldChg chg="modSp mod">
        <pc:chgData name="Exotic Epz" userId="2bfefd292caa735a" providerId="LiveId" clId="{325759C7-F151-48FA-B361-AF19F774E93A}" dt="2023-06-07T04:38:34.174" v="74" actId="1076"/>
        <pc:sldMkLst>
          <pc:docMk/>
          <pc:sldMk cId="0" sldId="257"/>
        </pc:sldMkLst>
        <pc:spChg chg="mod">
          <ac:chgData name="Exotic Epz" userId="2bfefd292caa735a" providerId="LiveId" clId="{325759C7-F151-48FA-B361-AF19F774E93A}" dt="2023-06-07T04:38:34.174" v="74" actId="1076"/>
          <ac:spMkLst>
            <pc:docMk/>
            <pc:sldMk cId="0" sldId="257"/>
            <ac:spMk id="5" creationId="{00000000-0000-0000-0000-000000000000}"/>
          </ac:spMkLst>
        </pc:spChg>
        <pc:spChg chg="mod">
          <ac:chgData name="Exotic Epz" userId="2bfefd292caa735a" providerId="LiveId" clId="{325759C7-F151-48FA-B361-AF19F774E93A}" dt="2023-06-07T04:37:56.576" v="71" actId="20577"/>
          <ac:spMkLst>
            <pc:docMk/>
            <pc:sldMk cId="0" sldId="257"/>
            <ac:spMk id="11" creationId="{7C5E9CEE-B023-49C1-97CE-41A9A658048F}"/>
          </ac:spMkLst>
        </pc:spChg>
      </pc:sldChg>
      <pc:sldChg chg="del">
        <pc:chgData name="Exotic Epz" userId="2bfefd292caa735a" providerId="LiveId" clId="{325759C7-F151-48FA-B361-AF19F774E93A}" dt="2023-06-07T04:39:29.785" v="75" actId="47"/>
        <pc:sldMkLst>
          <pc:docMk/>
          <pc:sldMk cId="0" sldId="261"/>
        </pc:sldMkLst>
      </pc:sldChg>
      <pc:sldChg chg="del">
        <pc:chgData name="Exotic Epz" userId="2bfefd292caa735a" providerId="LiveId" clId="{325759C7-F151-48FA-B361-AF19F774E93A}" dt="2023-06-07T04:39:49.851" v="79" actId="47"/>
        <pc:sldMkLst>
          <pc:docMk/>
          <pc:sldMk cId="0" sldId="264"/>
        </pc:sldMkLst>
      </pc:sldChg>
      <pc:sldChg chg="del">
        <pc:chgData name="Exotic Epz" userId="2bfefd292caa735a" providerId="LiveId" clId="{325759C7-F151-48FA-B361-AF19F774E93A}" dt="2023-06-07T04:39:48.361" v="78" actId="47"/>
        <pc:sldMkLst>
          <pc:docMk/>
          <pc:sldMk cId="0" sldId="266"/>
        </pc:sldMkLst>
      </pc:sldChg>
      <pc:sldChg chg="del">
        <pc:chgData name="Exotic Epz" userId="2bfefd292caa735a" providerId="LiveId" clId="{325759C7-F151-48FA-B361-AF19F774E93A}" dt="2023-06-07T04:39:39.478" v="76" actId="47"/>
        <pc:sldMkLst>
          <pc:docMk/>
          <pc:sldMk cId="0" sldId="267"/>
        </pc:sldMkLst>
      </pc:sldChg>
      <pc:sldChg chg="del">
        <pc:chgData name="Exotic Epz" userId="2bfefd292caa735a" providerId="LiveId" clId="{325759C7-F151-48FA-B361-AF19F774E93A}" dt="2023-06-07T04:39:45.226" v="77" actId="47"/>
        <pc:sldMkLst>
          <pc:docMk/>
          <pc:sldMk cId="0" sldId="270"/>
        </pc:sldMkLst>
      </pc:sldChg>
      <pc:sldChg chg="del">
        <pc:chgData name="Exotic Epz" userId="2bfefd292caa735a" providerId="LiveId" clId="{325759C7-F151-48FA-B361-AF19F774E93A}" dt="2023-06-07T04:39:50.629" v="80" actId="47"/>
        <pc:sldMkLst>
          <pc:docMk/>
          <pc:sldMk cId="0" sldId="271"/>
        </pc:sldMkLst>
      </pc:sldChg>
      <pc:sldChg chg="del">
        <pc:chgData name="Exotic Epz" userId="2bfefd292caa735a" providerId="LiveId" clId="{325759C7-F151-48FA-B361-AF19F774E93A}" dt="2023-06-07T04:39:51.369" v="81" actId="47"/>
        <pc:sldMkLst>
          <pc:docMk/>
          <pc:sldMk cId="0" sldId="272"/>
        </pc:sldMkLst>
      </pc:sldChg>
      <pc:sldChg chg="del">
        <pc:chgData name="Exotic Epz" userId="2bfefd292caa735a" providerId="LiveId" clId="{325759C7-F151-48FA-B361-AF19F774E93A}" dt="2023-06-07T04:39:52.707" v="83" actId="47"/>
        <pc:sldMkLst>
          <pc:docMk/>
          <pc:sldMk cId="2691047227" sldId="274"/>
        </pc:sldMkLst>
      </pc:sldChg>
      <pc:sldChg chg="del">
        <pc:chgData name="Exotic Epz" userId="2bfefd292caa735a" providerId="LiveId" clId="{325759C7-F151-48FA-B361-AF19F774E93A}" dt="2023-06-07T04:39:51.979" v="82" actId="47"/>
        <pc:sldMkLst>
          <pc:docMk/>
          <pc:sldMk cId="3485892943" sldId="298"/>
        </pc:sldMkLst>
      </pc:sldChg>
      <pc:sldChg chg="del">
        <pc:chgData name="Exotic Epz" userId="2bfefd292caa735a" providerId="LiveId" clId="{325759C7-F151-48FA-B361-AF19F774E93A}" dt="2023-06-07T04:39:56.094" v="84" actId="47"/>
        <pc:sldMkLst>
          <pc:docMk/>
          <pc:sldMk cId="1069396372" sldId="306"/>
        </pc:sldMkLst>
      </pc:sldChg>
      <pc:sldMasterChg chg="delSldLayout">
        <pc:chgData name="Exotic Epz" userId="2bfefd292caa735a" providerId="LiveId" clId="{325759C7-F151-48FA-B361-AF19F774E93A}" dt="2023-06-07T04:39:52.707" v="83" actId="47"/>
        <pc:sldMasterMkLst>
          <pc:docMk/>
          <pc:sldMasterMk cId="0" sldId="2147483648"/>
        </pc:sldMasterMkLst>
        <pc:sldLayoutChg chg="del">
          <pc:chgData name="Exotic Epz" userId="2bfefd292caa735a" providerId="LiveId" clId="{325759C7-F151-48FA-B361-AF19F774E93A}" dt="2023-06-07T04:39:52.707" v="83" actId="47"/>
          <pc:sldLayoutMkLst>
            <pc:docMk/>
            <pc:sldMasterMk cId="0" sldId="2147483648"/>
            <pc:sldLayoutMk cId="1556743844" sldId="21474836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A0A7F-F6AF-421E-84E7-78BB2FA43AE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319DD-0AB6-4962-9487-EBC2952BE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4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319DD-0AB6-4962-9487-EBC2952BE5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2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3E4E55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3E4E55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3E4E55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7872" y="415493"/>
            <a:ext cx="10976254" cy="1010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3E4E55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519" y="1437132"/>
            <a:ext cx="10682605" cy="4788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ane@exoticepz.co.ke" TargetMode="External"/><Relationship Id="rId2" Type="http://schemas.openxmlformats.org/officeDocument/2006/relationships/hyperlink" Target="http://www.exoticepz.co.k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building, tree, house&#10;&#10;Description automatically generated">
            <a:extLst>
              <a:ext uri="{FF2B5EF4-FFF2-40B4-BE49-F238E27FC236}">
                <a16:creationId xmlns:a16="http://schemas.microsoft.com/office/drawing/2014/main" id="{1C5B2E3E-EBA8-47D3-8E8A-AC619573A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98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93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93856" y="6387795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>
                <a:solidFill>
                  <a:srgbClr val="A6A6A6"/>
                </a:solidFill>
                <a:latin typeface="Carlito"/>
                <a:cs typeface="Carlito"/>
              </a:rPr>
              <a:t>14</a:t>
            </a:r>
            <a:endParaRPr sz="10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65503" y="297179"/>
            <a:ext cx="9526905" cy="5015865"/>
            <a:chOff x="1365503" y="297179"/>
            <a:chExt cx="9526905" cy="5015865"/>
          </a:xfrm>
        </p:grpSpPr>
        <p:sp>
          <p:nvSpPr>
            <p:cNvPr id="4" name="object 4"/>
            <p:cNvSpPr/>
            <p:nvPr/>
          </p:nvSpPr>
          <p:spPr>
            <a:xfrm>
              <a:off x="1365503" y="297179"/>
              <a:ext cx="9526905" cy="5015865"/>
            </a:xfrm>
            <a:custGeom>
              <a:avLst/>
              <a:gdLst/>
              <a:ahLst/>
              <a:cxnLst/>
              <a:rect l="l" t="t" r="r" b="b"/>
              <a:pathLst>
                <a:path w="9526905" h="5015865">
                  <a:moveTo>
                    <a:pt x="8202041" y="0"/>
                  </a:moveTo>
                  <a:lnTo>
                    <a:pt x="8272653" y="626872"/>
                  </a:lnTo>
                  <a:lnTo>
                    <a:pt x="8138799" y="648110"/>
                  </a:lnTo>
                  <a:lnTo>
                    <a:pt x="8005975" y="669813"/>
                  </a:lnTo>
                  <a:lnTo>
                    <a:pt x="7874180" y="691981"/>
                  </a:lnTo>
                  <a:lnTo>
                    <a:pt x="7743416" y="714612"/>
                  </a:lnTo>
                  <a:lnTo>
                    <a:pt x="7613681" y="737708"/>
                  </a:lnTo>
                  <a:lnTo>
                    <a:pt x="7484975" y="761269"/>
                  </a:lnTo>
                  <a:lnTo>
                    <a:pt x="7357300" y="785293"/>
                  </a:lnTo>
                  <a:lnTo>
                    <a:pt x="7230654" y="809782"/>
                  </a:lnTo>
                  <a:lnTo>
                    <a:pt x="7105037" y="834735"/>
                  </a:lnTo>
                  <a:lnTo>
                    <a:pt x="6980451" y="860152"/>
                  </a:lnTo>
                  <a:lnTo>
                    <a:pt x="6856894" y="886034"/>
                  </a:lnTo>
                  <a:lnTo>
                    <a:pt x="6734366" y="912380"/>
                  </a:lnTo>
                  <a:lnTo>
                    <a:pt x="6612869" y="939190"/>
                  </a:lnTo>
                  <a:lnTo>
                    <a:pt x="6492401" y="966464"/>
                  </a:lnTo>
                  <a:lnTo>
                    <a:pt x="6372963" y="994203"/>
                  </a:lnTo>
                  <a:lnTo>
                    <a:pt x="6254554" y="1022406"/>
                  </a:lnTo>
                  <a:lnTo>
                    <a:pt x="6137175" y="1051073"/>
                  </a:lnTo>
                  <a:lnTo>
                    <a:pt x="6020826" y="1080205"/>
                  </a:lnTo>
                  <a:lnTo>
                    <a:pt x="5905506" y="1109801"/>
                  </a:lnTo>
                  <a:lnTo>
                    <a:pt x="5791216" y="1139861"/>
                  </a:lnTo>
                  <a:lnTo>
                    <a:pt x="5677956" y="1170386"/>
                  </a:lnTo>
                  <a:lnTo>
                    <a:pt x="5565726" y="1201375"/>
                  </a:lnTo>
                  <a:lnTo>
                    <a:pt x="5454525" y="1232828"/>
                  </a:lnTo>
                  <a:lnTo>
                    <a:pt x="5344354" y="1264745"/>
                  </a:lnTo>
                  <a:lnTo>
                    <a:pt x="5235212" y="1297127"/>
                  </a:lnTo>
                  <a:lnTo>
                    <a:pt x="5127100" y="1329973"/>
                  </a:lnTo>
                  <a:lnTo>
                    <a:pt x="5020018" y="1363284"/>
                  </a:lnTo>
                  <a:lnTo>
                    <a:pt x="4913965" y="1397058"/>
                  </a:lnTo>
                  <a:lnTo>
                    <a:pt x="4808943" y="1431297"/>
                  </a:lnTo>
                  <a:lnTo>
                    <a:pt x="4704949" y="1466001"/>
                  </a:lnTo>
                  <a:lnTo>
                    <a:pt x="4601986" y="1501168"/>
                  </a:lnTo>
                  <a:lnTo>
                    <a:pt x="4500052" y="1536800"/>
                  </a:lnTo>
                  <a:lnTo>
                    <a:pt x="4399148" y="1572896"/>
                  </a:lnTo>
                  <a:lnTo>
                    <a:pt x="4299274" y="1609457"/>
                  </a:lnTo>
                  <a:lnTo>
                    <a:pt x="4200429" y="1646482"/>
                  </a:lnTo>
                  <a:lnTo>
                    <a:pt x="4102614" y="1683971"/>
                  </a:lnTo>
                  <a:lnTo>
                    <a:pt x="4005828" y="1721925"/>
                  </a:lnTo>
                  <a:lnTo>
                    <a:pt x="3910073" y="1760343"/>
                  </a:lnTo>
                  <a:lnTo>
                    <a:pt x="3815346" y="1799225"/>
                  </a:lnTo>
                  <a:lnTo>
                    <a:pt x="3721650" y="1838571"/>
                  </a:lnTo>
                  <a:lnTo>
                    <a:pt x="3628983" y="1878382"/>
                  </a:lnTo>
                  <a:lnTo>
                    <a:pt x="3537346" y="1918657"/>
                  </a:lnTo>
                  <a:lnTo>
                    <a:pt x="3446739" y="1959397"/>
                  </a:lnTo>
                  <a:lnTo>
                    <a:pt x="3357161" y="2000601"/>
                  </a:lnTo>
                  <a:lnTo>
                    <a:pt x="3268613" y="2042269"/>
                  </a:lnTo>
                  <a:lnTo>
                    <a:pt x="3181095" y="2084402"/>
                  </a:lnTo>
                  <a:lnTo>
                    <a:pt x="3094606" y="2126999"/>
                  </a:lnTo>
                  <a:lnTo>
                    <a:pt x="3009147" y="2170060"/>
                  </a:lnTo>
                  <a:lnTo>
                    <a:pt x="2924718" y="2213585"/>
                  </a:lnTo>
                  <a:lnTo>
                    <a:pt x="2841318" y="2257575"/>
                  </a:lnTo>
                  <a:lnTo>
                    <a:pt x="2758948" y="2302030"/>
                  </a:lnTo>
                  <a:lnTo>
                    <a:pt x="2677608" y="2346948"/>
                  </a:lnTo>
                  <a:lnTo>
                    <a:pt x="2597297" y="2392331"/>
                  </a:lnTo>
                  <a:lnTo>
                    <a:pt x="2518016" y="2438178"/>
                  </a:lnTo>
                  <a:lnTo>
                    <a:pt x="2439765" y="2484490"/>
                  </a:lnTo>
                  <a:lnTo>
                    <a:pt x="2362543" y="2531266"/>
                  </a:lnTo>
                  <a:lnTo>
                    <a:pt x="2286351" y="2578507"/>
                  </a:lnTo>
                  <a:lnTo>
                    <a:pt x="2211189" y="2626211"/>
                  </a:lnTo>
                  <a:lnTo>
                    <a:pt x="2137057" y="2674380"/>
                  </a:lnTo>
                  <a:lnTo>
                    <a:pt x="2063954" y="2723014"/>
                  </a:lnTo>
                  <a:lnTo>
                    <a:pt x="1991880" y="2772112"/>
                  </a:lnTo>
                  <a:lnTo>
                    <a:pt x="1920837" y="2821674"/>
                  </a:lnTo>
                  <a:lnTo>
                    <a:pt x="1850823" y="2871700"/>
                  </a:lnTo>
                  <a:lnTo>
                    <a:pt x="1781839" y="2922191"/>
                  </a:lnTo>
                  <a:lnTo>
                    <a:pt x="1713884" y="2973147"/>
                  </a:lnTo>
                  <a:lnTo>
                    <a:pt x="1646959" y="3024566"/>
                  </a:lnTo>
                  <a:lnTo>
                    <a:pt x="1581064" y="3076450"/>
                  </a:lnTo>
                  <a:lnTo>
                    <a:pt x="1516199" y="3128799"/>
                  </a:lnTo>
                  <a:lnTo>
                    <a:pt x="1452363" y="3181612"/>
                  </a:lnTo>
                  <a:lnTo>
                    <a:pt x="1420831" y="3208192"/>
                  </a:lnTo>
                  <a:lnTo>
                    <a:pt x="1389557" y="3234889"/>
                  </a:lnTo>
                  <a:lnTo>
                    <a:pt x="1358540" y="3261701"/>
                  </a:lnTo>
                  <a:lnTo>
                    <a:pt x="1327780" y="3288630"/>
                  </a:lnTo>
                  <a:lnTo>
                    <a:pt x="1297278" y="3315675"/>
                  </a:lnTo>
                  <a:lnTo>
                    <a:pt x="1267033" y="3342836"/>
                  </a:lnTo>
                  <a:lnTo>
                    <a:pt x="1237046" y="3370113"/>
                  </a:lnTo>
                  <a:lnTo>
                    <a:pt x="1207316" y="3397506"/>
                  </a:lnTo>
                  <a:lnTo>
                    <a:pt x="1177844" y="3425016"/>
                  </a:lnTo>
                  <a:lnTo>
                    <a:pt x="1148629" y="3452641"/>
                  </a:lnTo>
                  <a:lnTo>
                    <a:pt x="1119671" y="3480383"/>
                  </a:lnTo>
                  <a:lnTo>
                    <a:pt x="1090971" y="3508240"/>
                  </a:lnTo>
                  <a:lnTo>
                    <a:pt x="1062528" y="3536214"/>
                  </a:lnTo>
                  <a:lnTo>
                    <a:pt x="1034343" y="3564304"/>
                  </a:lnTo>
                  <a:lnTo>
                    <a:pt x="1006415" y="3592510"/>
                  </a:lnTo>
                  <a:lnTo>
                    <a:pt x="978744" y="3620832"/>
                  </a:lnTo>
                  <a:lnTo>
                    <a:pt x="951331" y="3649270"/>
                  </a:lnTo>
                  <a:lnTo>
                    <a:pt x="924176" y="3677824"/>
                  </a:lnTo>
                  <a:lnTo>
                    <a:pt x="897277" y="3706494"/>
                  </a:lnTo>
                  <a:lnTo>
                    <a:pt x="870636" y="3735280"/>
                  </a:lnTo>
                  <a:lnTo>
                    <a:pt x="844253" y="3764183"/>
                  </a:lnTo>
                  <a:lnTo>
                    <a:pt x="818127" y="3793201"/>
                  </a:lnTo>
                  <a:lnTo>
                    <a:pt x="792258" y="3822336"/>
                  </a:lnTo>
                  <a:lnTo>
                    <a:pt x="766647" y="3851587"/>
                  </a:lnTo>
                  <a:lnTo>
                    <a:pt x="741294" y="3880954"/>
                  </a:lnTo>
                  <a:lnTo>
                    <a:pt x="716197" y="3910437"/>
                  </a:lnTo>
                  <a:lnTo>
                    <a:pt x="691358" y="3940036"/>
                  </a:lnTo>
                  <a:lnTo>
                    <a:pt x="666777" y="3969751"/>
                  </a:lnTo>
                  <a:lnTo>
                    <a:pt x="642453" y="3999582"/>
                  </a:lnTo>
                  <a:lnTo>
                    <a:pt x="618386" y="4029529"/>
                  </a:lnTo>
                  <a:lnTo>
                    <a:pt x="594577" y="4059593"/>
                  </a:lnTo>
                  <a:lnTo>
                    <a:pt x="571025" y="4089772"/>
                  </a:lnTo>
                  <a:lnTo>
                    <a:pt x="547731" y="4120068"/>
                  </a:lnTo>
                  <a:lnTo>
                    <a:pt x="524694" y="4150480"/>
                  </a:lnTo>
                  <a:lnTo>
                    <a:pt x="479392" y="4211652"/>
                  </a:lnTo>
                  <a:lnTo>
                    <a:pt x="435120" y="4273288"/>
                  </a:lnTo>
                  <a:lnTo>
                    <a:pt x="391878" y="4335388"/>
                  </a:lnTo>
                  <a:lnTo>
                    <a:pt x="349665" y="4397953"/>
                  </a:lnTo>
                  <a:lnTo>
                    <a:pt x="308482" y="4460983"/>
                  </a:lnTo>
                  <a:lnTo>
                    <a:pt x="268329" y="4524477"/>
                  </a:lnTo>
                  <a:lnTo>
                    <a:pt x="229205" y="4588435"/>
                  </a:lnTo>
                  <a:lnTo>
                    <a:pt x="191111" y="4652857"/>
                  </a:lnTo>
                  <a:lnTo>
                    <a:pt x="154047" y="4717745"/>
                  </a:lnTo>
                  <a:lnTo>
                    <a:pt x="118012" y="4783096"/>
                  </a:lnTo>
                  <a:lnTo>
                    <a:pt x="83007" y="4848912"/>
                  </a:lnTo>
                  <a:lnTo>
                    <a:pt x="49032" y="4915192"/>
                  </a:lnTo>
                  <a:lnTo>
                    <a:pt x="16086" y="4981937"/>
                  </a:lnTo>
                  <a:lnTo>
                    <a:pt x="0" y="5015484"/>
                  </a:lnTo>
                  <a:lnTo>
                    <a:pt x="51639" y="4957325"/>
                  </a:lnTo>
                  <a:lnTo>
                    <a:pt x="104124" y="4899698"/>
                  </a:lnTo>
                  <a:lnTo>
                    <a:pt x="157452" y="4842603"/>
                  </a:lnTo>
                  <a:lnTo>
                    <a:pt x="211625" y="4786039"/>
                  </a:lnTo>
                  <a:lnTo>
                    <a:pt x="266641" y="4730007"/>
                  </a:lnTo>
                  <a:lnTo>
                    <a:pt x="322502" y="4674506"/>
                  </a:lnTo>
                  <a:lnTo>
                    <a:pt x="379207" y="4619537"/>
                  </a:lnTo>
                  <a:lnTo>
                    <a:pt x="436757" y="4565100"/>
                  </a:lnTo>
                  <a:lnTo>
                    <a:pt x="495150" y="4511193"/>
                  </a:lnTo>
                  <a:lnTo>
                    <a:pt x="554388" y="4457819"/>
                  </a:lnTo>
                  <a:lnTo>
                    <a:pt x="614470" y="4404976"/>
                  </a:lnTo>
                  <a:lnTo>
                    <a:pt x="675396" y="4352664"/>
                  </a:lnTo>
                  <a:lnTo>
                    <a:pt x="737166" y="4300884"/>
                  </a:lnTo>
                  <a:lnTo>
                    <a:pt x="799781" y="4249636"/>
                  </a:lnTo>
                  <a:lnTo>
                    <a:pt x="863240" y="4198919"/>
                  </a:lnTo>
                  <a:lnTo>
                    <a:pt x="927542" y="4148734"/>
                  </a:lnTo>
                  <a:lnTo>
                    <a:pt x="992689" y="4099080"/>
                  </a:lnTo>
                  <a:lnTo>
                    <a:pt x="1058681" y="4049957"/>
                  </a:lnTo>
                  <a:lnTo>
                    <a:pt x="1125516" y="4001367"/>
                  </a:lnTo>
                  <a:lnTo>
                    <a:pt x="1193196" y="3953308"/>
                  </a:lnTo>
                  <a:lnTo>
                    <a:pt x="1261719" y="3905780"/>
                  </a:lnTo>
                  <a:lnTo>
                    <a:pt x="1331087" y="3858784"/>
                  </a:lnTo>
                  <a:lnTo>
                    <a:pt x="1401299" y="3812319"/>
                  </a:lnTo>
                  <a:lnTo>
                    <a:pt x="1472356" y="3766386"/>
                  </a:lnTo>
                  <a:lnTo>
                    <a:pt x="1544256" y="3720985"/>
                  </a:lnTo>
                  <a:lnTo>
                    <a:pt x="1617001" y="3676115"/>
                  </a:lnTo>
                  <a:lnTo>
                    <a:pt x="1690590" y="3631776"/>
                  </a:lnTo>
                  <a:lnTo>
                    <a:pt x="1765023" y="3587969"/>
                  </a:lnTo>
                  <a:lnTo>
                    <a:pt x="1840300" y="3544694"/>
                  </a:lnTo>
                  <a:lnTo>
                    <a:pt x="1916421" y="3501950"/>
                  </a:lnTo>
                  <a:lnTo>
                    <a:pt x="1993387" y="3459738"/>
                  </a:lnTo>
                  <a:lnTo>
                    <a:pt x="2071196" y="3418058"/>
                  </a:lnTo>
                  <a:lnTo>
                    <a:pt x="2149850" y="3376908"/>
                  </a:lnTo>
                  <a:lnTo>
                    <a:pt x="2229348" y="3336291"/>
                  </a:lnTo>
                  <a:lnTo>
                    <a:pt x="2309691" y="3296205"/>
                  </a:lnTo>
                  <a:lnTo>
                    <a:pt x="2390877" y="3256651"/>
                  </a:lnTo>
                  <a:lnTo>
                    <a:pt x="2472907" y="3217628"/>
                  </a:lnTo>
                  <a:lnTo>
                    <a:pt x="2555782" y="3179136"/>
                  </a:lnTo>
                  <a:lnTo>
                    <a:pt x="2639501" y="3141177"/>
                  </a:lnTo>
                  <a:lnTo>
                    <a:pt x="2724064" y="3103748"/>
                  </a:lnTo>
                  <a:lnTo>
                    <a:pt x="2809471" y="3066852"/>
                  </a:lnTo>
                  <a:lnTo>
                    <a:pt x="2895723" y="3030487"/>
                  </a:lnTo>
                  <a:lnTo>
                    <a:pt x="2982818" y="2994653"/>
                  </a:lnTo>
                  <a:lnTo>
                    <a:pt x="3070758" y="2959351"/>
                  </a:lnTo>
                  <a:lnTo>
                    <a:pt x="3159542" y="2924581"/>
                  </a:lnTo>
                  <a:lnTo>
                    <a:pt x="3249170" y="2890342"/>
                  </a:lnTo>
                  <a:lnTo>
                    <a:pt x="3339642" y="2856635"/>
                  </a:lnTo>
                  <a:lnTo>
                    <a:pt x="3430958" y="2823459"/>
                  </a:lnTo>
                  <a:lnTo>
                    <a:pt x="3523118" y="2790815"/>
                  </a:lnTo>
                  <a:lnTo>
                    <a:pt x="3616123" y="2758703"/>
                  </a:lnTo>
                  <a:lnTo>
                    <a:pt x="3709972" y="2727122"/>
                  </a:lnTo>
                  <a:lnTo>
                    <a:pt x="3804665" y="2696072"/>
                  </a:lnTo>
                  <a:lnTo>
                    <a:pt x="3900202" y="2665555"/>
                  </a:lnTo>
                  <a:lnTo>
                    <a:pt x="3996583" y="2635568"/>
                  </a:lnTo>
                  <a:lnTo>
                    <a:pt x="4093808" y="2606114"/>
                  </a:lnTo>
                  <a:lnTo>
                    <a:pt x="4191878" y="2577191"/>
                  </a:lnTo>
                  <a:lnTo>
                    <a:pt x="4290791" y="2548799"/>
                  </a:lnTo>
                  <a:lnTo>
                    <a:pt x="4390549" y="2520939"/>
                  </a:lnTo>
                  <a:lnTo>
                    <a:pt x="4491151" y="2493611"/>
                  </a:lnTo>
                  <a:lnTo>
                    <a:pt x="4592597" y="2466814"/>
                  </a:lnTo>
                  <a:lnTo>
                    <a:pt x="4694888" y="2440549"/>
                  </a:lnTo>
                  <a:lnTo>
                    <a:pt x="4798022" y="2414815"/>
                  </a:lnTo>
                  <a:lnTo>
                    <a:pt x="4902000" y="2389613"/>
                  </a:lnTo>
                  <a:lnTo>
                    <a:pt x="5006823" y="2364943"/>
                  </a:lnTo>
                  <a:lnTo>
                    <a:pt x="5112490" y="2340804"/>
                  </a:lnTo>
                  <a:lnTo>
                    <a:pt x="5219001" y="2317196"/>
                  </a:lnTo>
                  <a:lnTo>
                    <a:pt x="5326356" y="2294121"/>
                  </a:lnTo>
                  <a:lnTo>
                    <a:pt x="5434555" y="2271577"/>
                  </a:lnTo>
                  <a:lnTo>
                    <a:pt x="5543598" y="2249564"/>
                  </a:lnTo>
                  <a:lnTo>
                    <a:pt x="5653486" y="2228083"/>
                  </a:lnTo>
                  <a:lnTo>
                    <a:pt x="5764217" y="2207134"/>
                  </a:lnTo>
                  <a:lnTo>
                    <a:pt x="5875793" y="2186716"/>
                  </a:lnTo>
                  <a:lnTo>
                    <a:pt x="5988213" y="2166830"/>
                  </a:lnTo>
                  <a:lnTo>
                    <a:pt x="6101477" y="2147475"/>
                  </a:lnTo>
                  <a:lnTo>
                    <a:pt x="6215585" y="2128652"/>
                  </a:lnTo>
                  <a:lnTo>
                    <a:pt x="6330537" y="2110361"/>
                  </a:lnTo>
                  <a:lnTo>
                    <a:pt x="6446334" y="2092601"/>
                  </a:lnTo>
                  <a:lnTo>
                    <a:pt x="6562974" y="2075373"/>
                  </a:lnTo>
                  <a:lnTo>
                    <a:pt x="6680459" y="2058677"/>
                  </a:lnTo>
                  <a:lnTo>
                    <a:pt x="6798788" y="2042512"/>
                  </a:lnTo>
                  <a:lnTo>
                    <a:pt x="6917961" y="2026878"/>
                  </a:lnTo>
                  <a:lnTo>
                    <a:pt x="7037978" y="2011776"/>
                  </a:lnTo>
                  <a:lnTo>
                    <a:pt x="7158839" y="1997206"/>
                  </a:lnTo>
                  <a:lnTo>
                    <a:pt x="7280544" y="1983168"/>
                  </a:lnTo>
                  <a:lnTo>
                    <a:pt x="7403093" y="1969661"/>
                  </a:lnTo>
                  <a:lnTo>
                    <a:pt x="7526487" y="1956685"/>
                  </a:lnTo>
                  <a:lnTo>
                    <a:pt x="7650724" y="1944241"/>
                  </a:lnTo>
                  <a:lnTo>
                    <a:pt x="7775806" y="1932329"/>
                  </a:lnTo>
                  <a:lnTo>
                    <a:pt x="7901732" y="1920949"/>
                  </a:lnTo>
                  <a:lnTo>
                    <a:pt x="8028502" y="1910100"/>
                  </a:lnTo>
                  <a:lnTo>
                    <a:pt x="8156116" y="1899782"/>
                  </a:lnTo>
                  <a:lnTo>
                    <a:pt x="8284574" y="1889997"/>
                  </a:lnTo>
                  <a:lnTo>
                    <a:pt x="8413877" y="1880743"/>
                  </a:lnTo>
                  <a:lnTo>
                    <a:pt x="8484616" y="2507742"/>
                  </a:lnTo>
                  <a:lnTo>
                    <a:pt x="9526524" y="1003046"/>
                  </a:lnTo>
                  <a:lnTo>
                    <a:pt x="8202041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38108" y="4193984"/>
              <a:ext cx="195199" cy="1951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839971" y="3532708"/>
            <a:ext cx="1491356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40"/>
              </a:lnSpc>
              <a:spcBef>
                <a:spcPts val="105"/>
              </a:spcBef>
            </a:pPr>
            <a:r>
              <a:rPr sz="1200" b="1">
                <a:solidFill>
                  <a:srgbClr val="585858"/>
                </a:solidFill>
                <a:latin typeface="Arial"/>
                <a:cs typeface="Arial"/>
              </a:rPr>
              <a:t>IMPROVING</a:t>
            </a:r>
            <a:r>
              <a:rPr sz="1200" b="1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585858"/>
                </a:solidFill>
                <a:latin typeface="Arial"/>
                <a:cs typeface="Arial"/>
              </a:rPr>
              <a:t>FARMER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180"/>
              </a:lnSpc>
            </a:pPr>
            <a:r>
              <a:rPr sz="1100" b="1">
                <a:solidFill>
                  <a:srgbClr val="585858"/>
                </a:solidFill>
                <a:latin typeface="Arial"/>
                <a:cs typeface="Arial"/>
              </a:rPr>
              <a:t>LIVELIHOODS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636707" y="1408393"/>
            <a:ext cx="4704715" cy="1894839"/>
            <a:chOff x="3561524" y="1426400"/>
            <a:chExt cx="4704715" cy="1894839"/>
          </a:xfrm>
        </p:grpSpPr>
        <p:sp>
          <p:nvSpPr>
            <p:cNvPr id="9" name="object 9"/>
            <p:cNvSpPr/>
            <p:nvPr/>
          </p:nvSpPr>
          <p:spPr>
            <a:xfrm>
              <a:off x="3566921" y="2993898"/>
              <a:ext cx="321945" cy="321945"/>
            </a:xfrm>
            <a:custGeom>
              <a:avLst/>
              <a:gdLst/>
              <a:ahLst/>
              <a:cxnLst/>
              <a:rect l="l" t="t" r="r" b="b"/>
              <a:pathLst>
                <a:path w="321945" h="321945">
                  <a:moveTo>
                    <a:pt x="160781" y="0"/>
                  </a:moveTo>
                  <a:lnTo>
                    <a:pt x="109971" y="8199"/>
                  </a:lnTo>
                  <a:lnTo>
                    <a:pt x="65836" y="31028"/>
                  </a:lnTo>
                  <a:lnTo>
                    <a:pt x="31028" y="65836"/>
                  </a:lnTo>
                  <a:lnTo>
                    <a:pt x="8199" y="109971"/>
                  </a:lnTo>
                  <a:lnTo>
                    <a:pt x="0" y="160781"/>
                  </a:lnTo>
                  <a:lnTo>
                    <a:pt x="8199" y="211592"/>
                  </a:lnTo>
                  <a:lnTo>
                    <a:pt x="31028" y="255727"/>
                  </a:lnTo>
                  <a:lnTo>
                    <a:pt x="65836" y="290535"/>
                  </a:lnTo>
                  <a:lnTo>
                    <a:pt x="109971" y="313364"/>
                  </a:lnTo>
                  <a:lnTo>
                    <a:pt x="160781" y="321563"/>
                  </a:lnTo>
                  <a:lnTo>
                    <a:pt x="211592" y="313364"/>
                  </a:lnTo>
                  <a:lnTo>
                    <a:pt x="255727" y="290535"/>
                  </a:lnTo>
                  <a:lnTo>
                    <a:pt x="290535" y="255727"/>
                  </a:lnTo>
                  <a:lnTo>
                    <a:pt x="313364" y="211592"/>
                  </a:lnTo>
                  <a:lnTo>
                    <a:pt x="321563" y="160781"/>
                  </a:lnTo>
                  <a:lnTo>
                    <a:pt x="313364" y="109971"/>
                  </a:lnTo>
                  <a:lnTo>
                    <a:pt x="290535" y="65836"/>
                  </a:lnTo>
                  <a:lnTo>
                    <a:pt x="255727" y="31028"/>
                  </a:lnTo>
                  <a:lnTo>
                    <a:pt x="211592" y="8199"/>
                  </a:lnTo>
                  <a:lnTo>
                    <a:pt x="160781" y="0"/>
                  </a:lnTo>
                  <a:close/>
                </a:path>
              </a:pathLst>
            </a:custGeom>
            <a:solidFill>
              <a:srgbClr val="809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66921" y="2993898"/>
              <a:ext cx="321945" cy="321945"/>
            </a:xfrm>
            <a:custGeom>
              <a:avLst/>
              <a:gdLst/>
              <a:ahLst/>
              <a:cxnLst/>
              <a:rect l="l" t="t" r="r" b="b"/>
              <a:pathLst>
                <a:path w="321945" h="321945">
                  <a:moveTo>
                    <a:pt x="0" y="160781"/>
                  </a:moveTo>
                  <a:lnTo>
                    <a:pt x="8199" y="109971"/>
                  </a:lnTo>
                  <a:lnTo>
                    <a:pt x="31028" y="65836"/>
                  </a:lnTo>
                  <a:lnTo>
                    <a:pt x="65836" y="31028"/>
                  </a:lnTo>
                  <a:lnTo>
                    <a:pt x="109971" y="8199"/>
                  </a:lnTo>
                  <a:lnTo>
                    <a:pt x="160781" y="0"/>
                  </a:lnTo>
                  <a:lnTo>
                    <a:pt x="211592" y="8199"/>
                  </a:lnTo>
                  <a:lnTo>
                    <a:pt x="255727" y="31028"/>
                  </a:lnTo>
                  <a:lnTo>
                    <a:pt x="290535" y="65836"/>
                  </a:lnTo>
                  <a:lnTo>
                    <a:pt x="313364" y="109971"/>
                  </a:lnTo>
                  <a:lnTo>
                    <a:pt x="321563" y="160781"/>
                  </a:lnTo>
                  <a:lnTo>
                    <a:pt x="313364" y="211592"/>
                  </a:lnTo>
                  <a:lnTo>
                    <a:pt x="290535" y="255727"/>
                  </a:lnTo>
                  <a:lnTo>
                    <a:pt x="255727" y="290535"/>
                  </a:lnTo>
                  <a:lnTo>
                    <a:pt x="211592" y="313364"/>
                  </a:lnTo>
                  <a:lnTo>
                    <a:pt x="160781" y="321563"/>
                  </a:lnTo>
                  <a:lnTo>
                    <a:pt x="109971" y="313364"/>
                  </a:lnTo>
                  <a:lnTo>
                    <a:pt x="65836" y="290535"/>
                  </a:lnTo>
                  <a:lnTo>
                    <a:pt x="31028" y="255727"/>
                  </a:lnTo>
                  <a:lnTo>
                    <a:pt x="8199" y="211592"/>
                  </a:lnTo>
                  <a:lnTo>
                    <a:pt x="0" y="160781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31332" y="2287777"/>
              <a:ext cx="424815" cy="424815"/>
            </a:xfrm>
            <a:custGeom>
              <a:avLst/>
              <a:gdLst/>
              <a:ahLst/>
              <a:cxnLst/>
              <a:rect l="l" t="t" r="r" b="b"/>
              <a:pathLst>
                <a:path w="424814" h="424814">
                  <a:moveTo>
                    <a:pt x="202945" y="0"/>
                  </a:moveTo>
                  <a:lnTo>
                    <a:pt x="154521" y="7771"/>
                  </a:lnTo>
                  <a:lnTo>
                    <a:pt x="110538" y="25735"/>
                  </a:lnTo>
                  <a:lnTo>
                    <a:pt x="72217" y="52561"/>
                  </a:lnTo>
                  <a:lnTo>
                    <a:pt x="40781" y="86918"/>
                  </a:lnTo>
                  <a:lnTo>
                    <a:pt x="17451" y="127475"/>
                  </a:lnTo>
                  <a:lnTo>
                    <a:pt x="3450" y="172902"/>
                  </a:lnTo>
                  <a:lnTo>
                    <a:pt x="0" y="221869"/>
                  </a:lnTo>
                  <a:lnTo>
                    <a:pt x="7731" y="270293"/>
                  </a:lnTo>
                  <a:lnTo>
                    <a:pt x="25676" y="314276"/>
                  </a:lnTo>
                  <a:lnTo>
                    <a:pt x="52498" y="352597"/>
                  </a:lnTo>
                  <a:lnTo>
                    <a:pt x="86854" y="384033"/>
                  </a:lnTo>
                  <a:lnTo>
                    <a:pt x="127407" y="407363"/>
                  </a:lnTo>
                  <a:lnTo>
                    <a:pt x="172816" y="421364"/>
                  </a:lnTo>
                  <a:lnTo>
                    <a:pt x="221741" y="424814"/>
                  </a:lnTo>
                  <a:lnTo>
                    <a:pt x="270213" y="417083"/>
                  </a:lnTo>
                  <a:lnTo>
                    <a:pt x="314230" y="399138"/>
                  </a:lnTo>
                  <a:lnTo>
                    <a:pt x="352573" y="372316"/>
                  </a:lnTo>
                  <a:lnTo>
                    <a:pt x="384023" y="337960"/>
                  </a:lnTo>
                  <a:lnTo>
                    <a:pt x="407360" y="297407"/>
                  </a:lnTo>
                  <a:lnTo>
                    <a:pt x="421363" y="251998"/>
                  </a:lnTo>
                  <a:lnTo>
                    <a:pt x="424814" y="203073"/>
                  </a:lnTo>
                  <a:lnTo>
                    <a:pt x="417043" y="154601"/>
                  </a:lnTo>
                  <a:lnTo>
                    <a:pt x="399079" y="110584"/>
                  </a:lnTo>
                  <a:lnTo>
                    <a:pt x="372253" y="72241"/>
                  </a:lnTo>
                  <a:lnTo>
                    <a:pt x="337896" y="40791"/>
                  </a:lnTo>
                  <a:lnTo>
                    <a:pt x="297339" y="17454"/>
                  </a:lnTo>
                  <a:lnTo>
                    <a:pt x="251912" y="3451"/>
                  </a:lnTo>
                  <a:lnTo>
                    <a:pt x="202945" y="0"/>
                  </a:lnTo>
                  <a:close/>
                </a:path>
              </a:pathLst>
            </a:custGeom>
            <a:solidFill>
              <a:srgbClr val="809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31332" y="2287777"/>
              <a:ext cx="424815" cy="424815"/>
            </a:xfrm>
            <a:custGeom>
              <a:avLst/>
              <a:gdLst/>
              <a:ahLst/>
              <a:cxnLst/>
              <a:rect l="l" t="t" r="r" b="b"/>
              <a:pathLst>
                <a:path w="424814" h="424814">
                  <a:moveTo>
                    <a:pt x="202945" y="0"/>
                  </a:moveTo>
                  <a:lnTo>
                    <a:pt x="251912" y="3451"/>
                  </a:lnTo>
                  <a:lnTo>
                    <a:pt x="297339" y="17454"/>
                  </a:lnTo>
                  <a:lnTo>
                    <a:pt x="337896" y="40791"/>
                  </a:lnTo>
                  <a:lnTo>
                    <a:pt x="372253" y="72241"/>
                  </a:lnTo>
                  <a:lnTo>
                    <a:pt x="399079" y="110584"/>
                  </a:lnTo>
                  <a:lnTo>
                    <a:pt x="417043" y="154601"/>
                  </a:lnTo>
                  <a:lnTo>
                    <a:pt x="424814" y="203073"/>
                  </a:lnTo>
                  <a:lnTo>
                    <a:pt x="421363" y="251998"/>
                  </a:lnTo>
                  <a:lnTo>
                    <a:pt x="407360" y="297407"/>
                  </a:lnTo>
                  <a:lnTo>
                    <a:pt x="384023" y="337960"/>
                  </a:lnTo>
                  <a:lnTo>
                    <a:pt x="352573" y="372316"/>
                  </a:lnTo>
                  <a:lnTo>
                    <a:pt x="314230" y="399138"/>
                  </a:lnTo>
                  <a:lnTo>
                    <a:pt x="270213" y="417083"/>
                  </a:lnTo>
                  <a:lnTo>
                    <a:pt x="221741" y="424814"/>
                  </a:lnTo>
                  <a:lnTo>
                    <a:pt x="172816" y="421364"/>
                  </a:lnTo>
                  <a:lnTo>
                    <a:pt x="127407" y="407363"/>
                  </a:lnTo>
                  <a:lnTo>
                    <a:pt x="86854" y="384033"/>
                  </a:lnTo>
                  <a:lnTo>
                    <a:pt x="52498" y="352597"/>
                  </a:lnTo>
                  <a:lnTo>
                    <a:pt x="25676" y="314276"/>
                  </a:lnTo>
                  <a:lnTo>
                    <a:pt x="7731" y="270293"/>
                  </a:lnTo>
                  <a:lnTo>
                    <a:pt x="0" y="221869"/>
                  </a:lnTo>
                  <a:lnTo>
                    <a:pt x="3450" y="172902"/>
                  </a:lnTo>
                  <a:lnTo>
                    <a:pt x="17451" y="127475"/>
                  </a:lnTo>
                  <a:lnTo>
                    <a:pt x="40781" y="86918"/>
                  </a:lnTo>
                  <a:lnTo>
                    <a:pt x="72217" y="52561"/>
                  </a:lnTo>
                  <a:lnTo>
                    <a:pt x="110538" y="25735"/>
                  </a:lnTo>
                  <a:lnTo>
                    <a:pt x="154521" y="7771"/>
                  </a:lnTo>
                  <a:lnTo>
                    <a:pt x="202945" y="0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90865" y="1431798"/>
              <a:ext cx="570230" cy="570230"/>
            </a:xfrm>
            <a:custGeom>
              <a:avLst/>
              <a:gdLst/>
              <a:ahLst/>
              <a:cxnLst/>
              <a:rect l="l" t="t" r="r" b="b"/>
              <a:pathLst>
                <a:path w="570229" h="570230">
                  <a:moveTo>
                    <a:pt x="284987" y="0"/>
                  </a:moveTo>
                  <a:lnTo>
                    <a:pt x="238771" y="3731"/>
                  </a:lnTo>
                  <a:lnTo>
                    <a:pt x="194925" y="14532"/>
                  </a:lnTo>
                  <a:lnTo>
                    <a:pt x="154037" y="31817"/>
                  </a:lnTo>
                  <a:lnTo>
                    <a:pt x="116695" y="54998"/>
                  </a:lnTo>
                  <a:lnTo>
                    <a:pt x="83486" y="83486"/>
                  </a:lnTo>
                  <a:lnTo>
                    <a:pt x="54998" y="116695"/>
                  </a:lnTo>
                  <a:lnTo>
                    <a:pt x="31817" y="154037"/>
                  </a:lnTo>
                  <a:lnTo>
                    <a:pt x="14532" y="194925"/>
                  </a:lnTo>
                  <a:lnTo>
                    <a:pt x="3731" y="238771"/>
                  </a:lnTo>
                  <a:lnTo>
                    <a:pt x="0" y="284988"/>
                  </a:lnTo>
                  <a:lnTo>
                    <a:pt x="3731" y="331204"/>
                  </a:lnTo>
                  <a:lnTo>
                    <a:pt x="14532" y="375050"/>
                  </a:lnTo>
                  <a:lnTo>
                    <a:pt x="31817" y="415938"/>
                  </a:lnTo>
                  <a:lnTo>
                    <a:pt x="54998" y="453280"/>
                  </a:lnTo>
                  <a:lnTo>
                    <a:pt x="83486" y="486489"/>
                  </a:lnTo>
                  <a:lnTo>
                    <a:pt x="116695" y="514977"/>
                  </a:lnTo>
                  <a:lnTo>
                    <a:pt x="154037" y="538158"/>
                  </a:lnTo>
                  <a:lnTo>
                    <a:pt x="194925" y="555443"/>
                  </a:lnTo>
                  <a:lnTo>
                    <a:pt x="238771" y="566244"/>
                  </a:lnTo>
                  <a:lnTo>
                    <a:pt x="284987" y="569976"/>
                  </a:lnTo>
                  <a:lnTo>
                    <a:pt x="331204" y="566244"/>
                  </a:lnTo>
                  <a:lnTo>
                    <a:pt x="375050" y="555443"/>
                  </a:lnTo>
                  <a:lnTo>
                    <a:pt x="415938" y="538158"/>
                  </a:lnTo>
                  <a:lnTo>
                    <a:pt x="453280" y="514977"/>
                  </a:lnTo>
                  <a:lnTo>
                    <a:pt x="486489" y="486489"/>
                  </a:lnTo>
                  <a:lnTo>
                    <a:pt x="514977" y="453280"/>
                  </a:lnTo>
                  <a:lnTo>
                    <a:pt x="538158" y="415938"/>
                  </a:lnTo>
                  <a:lnTo>
                    <a:pt x="555443" y="375050"/>
                  </a:lnTo>
                  <a:lnTo>
                    <a:pt x="566244" y="331204"/>
                  </a:lnTo>
                  <a:lnTo>
                    <a:pt x="569976" y="284988"/>
                  </a:lnTo>
                  <a:lnTo>
                    <a:pt x="566244" y="238771"/>
                  </a:lnTo>
                  <a:lnTo>
                    <a:pt x="555443" y="194925"/>
                  </a:lnTo>
                  <a:lnTo>
                    <a:pt x="538158" y="154037"/>
                  </a:lnTo>
                  <a:lnTo>
                    <a:pt x="514977" y="116695"/>
                  </a:lnTo>
                  <a:lnTo>
                    <a:pt x="486489" y="83486"/>
                  </a:lnTo>
                  <a:lnTo>
                    <a:pt x="453280" y="54998"/>
                  </a:lnTo>
                  <a:lnTo>
                    <a:pt x="415938" y="31817"/>
                  </a:lnTo>
                  <a:lnTo>
                    <a:pt x="375050" y="14532"/>
                  </a:lnTo>
                  <a:lnTo>
                    <a:pt x="331204" y="3731"/>
                  </a:lnTo>
                  <a:lnTo>
                    <a:pt x="284987" y="0"/>
                  </a:lnTo>
                  <a:close/>
                </a:path>
              </a:pathLst>
            </a:custGeom>
            <a:solidFill>
              <a:srgbClr val="809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90865" y="1431798"/>
              <a:ext cx="570230" cy="570230"/>
            </a:xfrm>
            <a:custGeom>
              <a:avLst/>
              <a:gdLst/>
              <a:ahLst/>
              <a:cxnLst/>
              <a:rect l="l" t="t" r="r" b="b"/>
              <a:pathLst>
                <a:path w="570229" h="570230">
                  <a:moveTo>
                    <a:pt x="0" y="284988"/>
                  </a:moveTo>
                  <a:lnTo>
                    <a:pt x="3731" y="238771"/>
                  </a:lnTo>
                  <a:lnTo>
                    <a:pt x="14532" y="194925"/>
                  </a:lnTo>
                  <a:lnTo>
                    <a:pt x="31817" y="154037"/>
                  </a:lnTo>
                  <a:lnTo>
                    <a:pt x="54998" y="116695"/>
                  </a:lnTo>
                  <a:lnTo>
                    <a:pt x="83486" y="83486"/>
                  </a:lnTo>
                  <a:lnTo>
                    <a:pt x="116695" y="54998"/>
                  </a:lnTo>
                  <a:lnTo>
                    <a:pt x="154037" y="31817"/>
                  </a:lnTo>
                  <a:lnTo>
                    <a:pt x="194925" y="14532"/>
                  </a:lnTo>
                  <a:lnTo>
                    <a:pt x="238771" y="3731"/>
                  </a:lnTo>
                  <a:lnTo>
                    <a:pt x="284987" y="0"/>
                  </a:lnTo>
                  <a:lnTo>
                    <a:pt x="331204" y="3731"/>
                  </a:lnTo>
                  <a:lnTo>
                    <a:pt x="375050" y="14532"/>
                  </a:lnTo>
                  <a:lnTo>
                    <a:pt x="415938" y="31817"/>
                  </a:lnTo>
                  <a:lnTo>
                    <a:pt x="453280" y="54998"/>
                  </a:lnTo>
                  <a:lnTo>
                    <a:pt x="486489" y="83486"/>
                  </a:lnTo>
                  <a:lnTo>
                    <a:pt x="514977" y="116695"/>
                  </a:lnTo>
                  <a:lnTo>
                    <a:pt x="538158" y="154037"/>
                  </a:lnTo>
                  <a:lnTo>
                    <a:pt x="555443" y="194925"/>
                  </a:lnTo>
                  <a:lnTo>
                    <a:pt x="566244" y="238771"/>
                  </a:lnTo>
                  <a:lnTo>
                    <a:pt x="569976" y="284988"/>
                  </a:lnTo>
                  <a:lnTo>
                    <a:pt x="566244" y="331204"/>
                  </a:lnTo>
                  <a:lnTo>
                    <a:pt x="555443" y="375050"/>
                  </a:lnTo>
                  <a:lnTo>
                    <a:pt x="538158" y="415938"/>
                  </a:lnTo>
                  <a:lnTo>
                    <a:pt x="514977" y="453280"/>
                  </a:lnTo>
                  <a:lnTo>
                    <a:pt x="486489" y="486489"/>
                  </a:lnTo>
                  <a:lnTo>
                    <a:pt x="453280" y="514977"/>
                  </a:lnTo>
                  <a:lnTo>
                    <a:pt x="415938" y="538158"/>
                  </a:lnTo>
                  <a:lnTo>
                    <a:pt x="375050" y="555443"/>
                  </a:lnTo>
                  <a:lnTo>
                    <a:pt x="331204" y="566244"/>
                  </a:lnTo>
                  <a:lnTo>
                    <a:pt x="284987" y="569976"/>
                  </a:lnTo>
                  <a:lnTo>
                    <a:pt x="238771" y="566244"/>
                  </a:lnTo>
                  <a:lnTo>
                    <a:pt x="194925" y="555443"/>
                  </a:lnTo>
                  <a:lnTo>
                    <a:pt x="154037" y="538158"/>
                  </a:lnTo>
                  <a:lnTo>
                    <a:pt x="116695" y="514977"/>
                  </a:lnTo>
                  <a:lnTo>
                    <a:pt x="83486" y="486489"/>
                  </a:lnTo>
                  <a:lnTo>
                    <a:pt x="54998" y="453280"/>
                  </a:lnTo>
                  <a:lnTo>
                    <a:pt x="31817" y="415938"/>
                  </a:lnTo>
                  <a:lnTo>
                    <a:pt x="14532" y="375050"/>
                  </a:lnTo>
                  <a:lnTo>
                    <a:pt x="3731" y="331204"/>
                  </a:lnTo>
                  <a:lnTo>
                    <a:pt x="0" y="284988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727953" y="3100577"/>
            <a:ext cx="1866264" cy="483234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290"/>
              </a:spcBef>
            </a:pPr>
            <a:r>
              <a:rPr sz="1100" b="1" spc="-5">
                <a:solidFill>
                  <a:srgbClr val="585858"/>
                </a:solidFill>
                <a:latin typeface="Arial"/>
                <a:cs typeface="Arial"/>
              </a:rPr>
              <a:t>GENDER INCLUSIVITY </a:t>
            </a:r>
            <a:r>
              <a:rPr sz="1100" b="1" spc="-20">
                <a:solidFill>
                  <a:srgbClr val="585858"/>
                </a:solidFill>
                <a:latin typeface="Arial"/>
                <a:cs typeface="Arial"/>
              </a:rPr>
              <a:t>AND  </a:t>
            </a:r>
            <a:r>
              <a:rPr sz="1100" b="1" spc="-5">
                <a:solidFill>
                  <a:srgbClr val="585858"/>
                </a:solidFill>
                <a:latin typeface="Arial"/>
                <a:cs typeface="Arial"/>
              </a:rPr>
              <a:t>EMPOWERMENT  PROGRAMMES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11031" y="2908172"/>
            <a:ext cx="1976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>
                <a:solidFill>
                  <a:srgbClr val="176C60"/>
                </a:solidFill>
                <a:latin typeface="Arial"/>
                <a:cs typeface="Arial"/>
              </a:rPr>
              <a:t>ENVIRONMENTAL</a:t>
            </a:r>
            <a:r>
              <a:rPr sz="1200" b="1" spc="-20">
                <a:solidFill>
                  <a:srgbClr val="176C60"/>
                </a:solidFill>
                <a:latin typeface="Arial"/>
                <a:cs typeface="Arial"/>
              </a:rPr>
              <a:t> </a:t>
            </a:r>
            <a:r>
              <a:rPr sz="1200" b="1" spc="-10">
                <a:solidFill>
                  <a:srgbClr val="176C60"/>
                </a:solidFill>
                <a:latin typeface="Arial"/>
                <a:cs typeface="Arial"/>
              </a:rPr>
              <a:t>IMPACT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183030" y="619201"/>
            <a:ext cx="76066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>
                <a:solidFill>
                  <a:srgbClr val="4F6074"/>
                </a:solidFill>
                <a:latin typeface="Arial"/>
                <a:cs typeface="Arial"/>
              </a:rPr>
              <a:t>IMPACT IS AT </a:t>
            </a:r>
            <a:r>
              <a:rPr sz="2800" b="1" spc="-10">
                <a:solidFill>
                  <a:srgbClr val="4F6074"/>
                </a:solidFill>
                <a:latin typeface="Arial"/>
                <a:cs typeface="Arial"/>
              </a:rPr>
              <a:t>THE </a:t>
            </a:r>
            <a:r>
              <a:rPr sz="2800" b="1" spc="-5">
                <a:solidFill>
                  <a:srgbClr val="4F6074"/>
                </a:solidFill>
                <a:latin typeface="Arial"/>
                <a:cs typeface="Arial"/>
              </a:rPr>
              <a:t>HEART OF OUR</a:t>
            </a:r>
            <a:r>
              <a:rPr sz="2800" b="1" spc="35">
                <a:solidFill>
                  <a:srgbClr val="4F6074"/>
                </a:solidFill>
                <a:latin typeface="Arial"/>
                <a:cs typeface="Arial"/>
              </a:rPr>
              <a:t> </a:t>
            </a:r>
            <a:r>
              <a:rPr sz="2800" b="1" spc="-5">
                <a:solidFill>
                  <a:srgbClr val="4F6074"/>
                </a:solidFill>
                <a:latin typeface="Arial"/>
                <a:cs typeface="Arial"/>
              </a:rPr>
              <a:t>MISSION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46632" y="6528816"/>
            <a:ext cx="3691254" cy="192405"/>
          </a:xfrm>
          <a:custGeom>
            <a:avLst/>
            <a:gdLst/>
            <a:ahLst/>
            <a:cxnLst/>
            <a:rect l="l" t="t" r="r" b="b"/>
            <a:pathLst>
              <a:path w="3691254" h="192404">
                <a:moveTo>
                  <a:pt x="3595116" y="0"/>
                </a:moveTo>
                <a:lnTo>
                  <a:pt x="0" y="0"/>
                </a:lnTo>
                <a:lnTo>
                  <a:pt x="0" y="192023"/>
                </a:lnTo>
                <a:lnTo>
                  <a:pt x="3595116" y="192023"/>
                </a:lnTo>
                <a:lnTo>
                  <a:pt x="3691128" y="96011"/>
                </a:lnTo>
                <a:lnTo>
                  <a:pt x="3595116" y="0"/>
                </a:lnTo>
                <a:close/>
              </a:path>
            </a:pathLst>
          </a:custGeom>
          <a:solidFill>
            <a:srgbClr val="172A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682367" y="6471005"/>
            <a:ext cx="773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>
                <a:solidFill>
                  <a:srgbClr val="FFFFFF"/>
                </a:solidFill>
                <a:latin typeface="Arial"/>
                <a:cs typeface="Arial"/>
              </a:rPr>
              <a:t>Inc</a:t>
            </a:r>
            <a:r>
              <a:rPr sz="1800" i="1" spc="-15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sz="1800" i="1" spc="-5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798821" y="6522466"/>
            <a:ext cx="3876040" cy="221615"/>
            <a:chOff x="4798821" y="6522466"/>
            <a:chExt cx="3876040" cy="221615"/>
          </a:xfrm>
        </p:grpSpPr>
        <p:sp>
          <p:nvSpPr>
            <p:cNvPr id="26" name="object 26"/>
            <p:cNvSpPr/>
            <p:nvPr/>
          </p:nvSpPr>
          <p:spPr>
            <a:xfrm>
              <a:off x="4805171" y="6528816"/>
              <a:ext cx="3863340" cy="208915"/>
            </a:xfrm>
            <a:custGeom>
              <a:avLst/>
              <a:gdLst/>
              <a:ahLst/>
              <a:cxnLst/>
              <a:rect l="l" t="t" r="r" b="b"/>
              <a:pathLst>
                <a:path w="3863340" h="208915">
                  <a:moveTo>
                    <a:pt x="3758946" y="0"/>
                  </a:moveTo>
                  <a:lnTo>
                    <a:pt x="0" y="0"/>
                  </a:lnTo>
                  <a:lnTo>
                    <a:pt x="104393" y="104393"/>
                  </a:lnTo>
                  <a:lnTo>
                    <a:pt x="0" y="208787"/>
                  </a:lnTo>
                  <a:lnTo>
                    <a:pt x="3758946" y="208787"/>
                  </a:lnTo>
                  <a:lnTo>
                    <a:pt x="3863339" y="104393"/>
                  </a:lnTo>
                  <a:lnTo>
                    <a:pt x="3758946" y="0"/>
                  </a:lnTo>
                  <a:close/>
                </a:path>
              </a:pathLst>
            </a:custGeom>
            <a:solidFill>
              <a:srgbClr val="172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05171" y="6528816"/>
              <a:ext cx="3863340" cy="208915"/>
            </a:xfrm>
            <a:custGeom>
              <a:avLst/>
              <a:gdLst/>
              <a:ahLst/>
              <a:cxnLst/>
              <a:rect l="l" t="t" r="r" b="b"/>
              <a:pathLst>
                <a:path w="3863340" h="208915">
                  <a:moveTo>
                    <a:pt x="0" y="0"/>
                  </a:moveTo>
                  <a:lnTo>
                    <a:pt x="3758946" y="0"/>
                  </a:lnTo>
                  <a:lnTo>
                    <a:pt x="3863339" y="104393"/>
                  </a:lnTo>
                  <a:lnTo>
                    <a:pt x="3758946" y="208787"/>
                  </a:lnTo>
                  <a:lnTo>
                    <a:pt x="0" y="208787"/>
                  </a:lnTo>
                  <a:lnTo>
                    <a:pt x="104393" y="10439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989065" y="6479540"/>
            <a:ext cx="1494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i="1" spc="-15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i="1" spc="-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i="1" spc="-1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i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i="1" spc="-5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800" i="1" spc="-25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i="1" spc="-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i="1" spc="-1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i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499093" y="6511797"/>
            <a:ext cx="2291080" cy="232410"/>
            <a:chOff x="8499093" y="6511797"/>
            <a:chExt cx="2291080" cy="232410"/>
          </a:xfrm>
        </p:grpSpPr>
        <p:sp>
          <p:nvSpPr>
            <p:cNvPr id="30" name="object 30"/>
            <p:cNvSpPr/>
            <p:nvPr/>
          </p:nvSpPr>
          <p:spPr>
            <a:xfrm>
              <a:off x="8505443" y="6518147"/>
              <a:ext cx="2278380" cy="219710"/>
            </a:xfrm>
            <a:custGeom>
              <a:avLst/>
              <a:gdLst/>
              <a:ahLst/>
              <a:cxnLst/>
              <a:rect l="l" t="t" r="r" b="b"/>
              <a:pathLst>
                <a:path w="2278379" h="219709">
                  <a:moveTo>
                    <a:pt x="2168652" y="0"/>
                  </a:moveTo>
                  <a:lnTo>
                    <a:pt x="0" y="0"/>
                  </a:lnTo>
                  <a:lnTo>
                    <a:pt x="109727" y="109727"/>
                  </a:lnTo>
                  <a:lnTo>
                    <a:pt x="0" y="219455"/>
                  </a:lnTo>
                  <a:lnTo>
                    <a:pt x="2168652" y="219455"/>
                  </a:lnTo>
                  <a:lnTo>
                    <a:pt x="2278379" y="109727"/>
                  </a:lnTo>
                  <a:lnTo>
                    <a:pt x="2168652" y="0"/>
                  </a:lnTo>
                  <a:close/>
                </a:path>
              </a:pathLst>
            </a:custGeom>
            <a:solidFill>
              <a:srgbClr val="172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505443" y="6518147"/>
              <a:ext cx="2278380" cy="219710"/>
            </a:xfrm>
            <a:custGeom>
              <a:avLst/>
              <a:gdLst/>
              <a:ahLst/>
              <a:cxnLst/>
              <a:rect l="l" t="t" r="r" b="b"/>
              <a:pathLst>
                <a:path w="2278379" h="219709">
                  <a:moveTo>
                    <a:pt x="0" y="0"/>
                  </a:moveTo>
                  <a:lnTo>
                    <a:pt x="2168652" y="0"/>
                  </a:lnTo>
                  <a:lnTo>
                    <a:pt x="2278379" y="109727"/>
                  </a:lnTo>
                  <a:lnTo>
                    <a:pt x="2168652" y="219455"/>
                  </a:lnTo>
                  <a:lnTo>
                    <a:pt x="0" y="219455"/>
                  </a:lnTo>
                  <a:lnTo>
                    <a:pt x="109727" y="10972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992361" y="6474053"/>
            <a:ext cx="1304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i="1" spc="-1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i="1" spc="-5">
                <a:solidFill>
                  <a:srgbClr val="FFFFFF"/>
                </a:solidFill>
                <a:latin typeface="Arial"/>
                <a:cs typeface="Arial"/>
              </a:rPr>
              <a:t>vir</a:t>
            </a:r>
            <a:r>
              <a:rPr sz="1800" i="1" spc="-1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i="1" spc="-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i="1" spc="-25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i="1" spc="-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i="1" spc="-1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i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88260" y="4465685"/>
            <a:ext cx="187578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100"/>
              </a:spcBef>
            </a:pPr>
            <a:r>
              <a:rPr sz="1400" b="1" spc="-5">
                <a:solidFill>
                  <a:srgbClr val="585858"/>
                </a:solidFill>
                <a:latin typeface="Arial"/>
                <a:cs typeface="Arial"/>
              </a:rPr>
              <a:t>JOB</a:t>
            </a:r>
            <a:r>
              <a:rPr sz="1400" b="1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585858"/>
                </a:solidFill>
                <a:latin typeface="Arial"/>
                <a:cs typeface="Arial"/>
              </a:rPr>
              <a:t>CREATION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109709" y="3670553"/>
            <a:ext cx="0" cy="240665"/>
          </a:xfrm>
          <a:custGeom>
            <a:avLst/>
            <a:gdLst/>
            <a:ahLst/>
            <a:cxnLst/>
            <a:rect l="l" t="t" r="r" b="b"/>
            <a:pathLst>
              <a:path h="240664">
                <a:moveTo>
                  <a:pt x="0" y="0"/>
                </a:moveTo>
                <a:lnTo>
                  <a:pt x="0" y="240157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1557254" y="6504533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>
                <a:solidFill>
                  <a:srgbClr val="88A09C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56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9312" y="847725"/>
            <a:ext cx="46012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20">
                <a:solidFill>
                  <a:srgbClr val="FFFFFF"/>
                </a:solidFill>
                <a:latin typeface="Carlito"/>
                <a:cs typeface="Carlito"/>
              </a:rPr>
              <a:t>Exotic </a:t>
            </a:r>
            <a:r>
              <a:rPr sz="4800" b="1" spc="-25">
                <a:solidFill>
                  <a:srgbClr val="FFFFFF"/>
                </a:solidFill>
                <a:latin typeface="Carlito"/>
                <a:cs typeface="Carlito"/>
              </a:rPr>
              <a:t>EPZ</a:t>
            </a:r>
            <a:r>
              <a:rPr sz="4800" b="1" spc="-8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800" b="1" spc="-15">
                <a:solidFill>
                  <a:srgbClr val="FFFFFF"/>
                </a:solidFill>
                <a:latin typeface="Carlito"/>
                <a:cs typeface="Carlito"/>
              </a:rPr>
              <a:t>Limited</a:t>
            </a:r>
            <a:endParaRPr sz="4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9312" y="2269998"/>
            <a:ext cx="4123690" cy="3397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2400" spc="-5">
                <a:solidFill>
                  <a:srgbClr val="FFFFFF"/>
                </a:solidFill>
                <a:latin typeface="Carlito"/>
                <a:cs typeface="Carlito"/>
              </a:rPr>
              <a:t>Sameer Industrial </a:t>
            </a:r>
            <a:r>
              <a:rPr sz="2400" spc="-15">
                <a:solidFill>
                  <a:srgbClr val="FFFFFF"/>
                </a:solidFill>
                <a:latin typeface="Carlito"/>
                <a:cs typeface="Carlito"/>
              </a:rPr>
              <a:t>Park </a:t>
            </a:r>
            <a:r>
              <a:rPr sz="2400" spc="-5">
                <a:solidFill>
                  <a:srgbClr val="FFFFFF"/>
                </a:solidFill>
                <a:latin typeface="Carlito"/>
                <a:cs typeface="Carlito"/>
              </a:rPr>
              <a:t>(unit </a:t>
            </a:r>
            <a:r>
              <a:rPr sz="2400">
                <a:solidFill>
                  <a:srgbClr val="FFFFFF"/>
                </a:solidFill>
                <a:latin typeface="Carlito"/>
                <a:cs typeface="Carlito"/>
              </a:rPr>
              <a:t>8)  </a:t>
            </a:r>
            <a:r>
              <a:rPr sz="2400" spc="-10">
                <a:solidFill>
                  <a:srgbClr val="FFFFFF"/>
                </a:solidFill>
                <a:latin typeface="Carlito"/>
                <a:cs typeface="Carlito"/>
              </a:rPr>
              <a:t>Enterprise/Mombasa </a:t>
            </a:r>
            <a:r>
              <a:rPr sz="2400">
                <a:solidFill>
                  <a:srgbClr val="FFFFFF"/>
                </a:solidFill>
                <a:latin typeface="Carlito"/>
                <a:cs typeface="Carlito"/>
              </a:rPr>
              <a:t>Rd </a:t>
            </a:r>
            <a:r>
              <a:rPr sz="2400" spc="-5">
                <a:solidFill>
                  <a:srgbClr val="FFFFFF"/>
                </a:solidFill>
                <a:latin typeface="Carlito"/>
                <a:cs typeface="Carlito"/>
              </a:rPr>
              <a:t>junction  </a:t>
            </a:r>
            <a:r>
              <a:rPr sz="2400" spc="-95">
                <a:solidFill>
                  <a:srgbClr val="FFFFFF"/>
                </a:solidFill>
                <a:latin typeface="Carlito"/>
                <a:cs typeface="Carlito"/>
              </a:rPr>
              <a:t>P.O. </a:t>
            </a:r>
            <a:r>
              <a:rPr sz="2400" spc="-30">
                <a:solidFill>
                  <a:srgbClr val="FFFFFF"/>
                </a:solidFill>
                <a:latin typeface="Carlito"/>
                <a:cs typeface="Carlito"/>
              </a:rPr>
              <a:t>BOX </a:t>
            </a:r>
            <a:r>
              <a:rPr sz="2400" spc="-5">
                <a:solidFill>
                  <a:srgbClr val="FFFFFF"/>
                </a:solidFill>
                <a:latin typeface="Carlito"/>
                <a:cs typeface="Carlito"/>
              </a:rPr>
              <a:t>13779 </a:t>
            </a:r>
            <a:r>
              <a:rPr sz="2400">
                <a:solidFill>
                  <a:srgbClr val="FFFFFF"/>
                </a:solidFill>
                <a:latin typeface="Carlito"/>
                <a:cs typeface="Carlito"/>
              </a:rPr>
              <a:t>-</a:t>
            </a:r>
            <a:r>
              <a:rPr sz="2400" spc="7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>
                <a:solidFill>
                  <a:srgbClr val="FFFFFF"/>
                </a:solidFill>
                <a:latin typeface="Carlito"/>
                <a:cs typeface="Carlito"/>
              </a:rPr>
              <a:t>00100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2400" spc="-10">
                <a:solidFill>
                  <a:srgbClr val="FFFFFF"/>
                </a:solidFill>
                <a:latin typeface="Carlito"/>
                <a:cs typeface="Carlito"/>
              </a:rPr>
              <a:t>Nairobi,</a:t>
            </a:r>
            <a:r>
              <a:rPr sz="24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40">
                <a:solidFill>
                  <a:srgbClr val="FFFFFF"/>
                </a:solidFill>
                <a:latin typeface="Carlito"/>
                <a:cs typeface="Carlito"/>
              </a:rPr>
              <a:t>KENYA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2400" spc="-60">
                <a:solidFill>
                  <a:srgbClr val="FFFFFF"/>
                </a:solidFill>
                <a:latin typeface="Carlito"/>
                <a:cs typeface="Carlito"/>
              </a:rPr>
              <a:t>Tel: </a:t>
            </a:r>
            <a:r>
              <a:rPr sz="2400" spc="-5">
                <a:solidFill>
                  <a:srgbClr val="FFFFFF"/>
                </a:solidFill>
                <a:latin typeface="Carlito"/>
                <a:cs typeface="Carlito"/>
              </a:rPr>
              <a:t>+254 (0)</a:t>
            </a:r>
            <a:r>
              <a:rPr sz="2400" spc="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>
                <a:solidFill>
                  <a:srgbClr val="FFFFFF"/>
                </a:solidFill>
                <a:latin typeface="Carlito"/>
                <a:cs typeface="Carlito"/>
              </a:rPr>
              <a:t>728545108</a:t>
            </a:r>
            <a:endParaRPr sz="2400">
              <a:latin typeface="Carlito"/>
              <a:cs typeface="Carlito"/>
            </a:endParaRPr>
          </a:p>
          <a:p>
            <a:pPr marL="12700" marR="349885">
              <a:lnSpc>
                <a:spcPct val="110000"/>
              </a:lnSpc>
            </a:pPr>
            <a:r>
              <a:rPr sz="2400" spc="-20">
                <a:solidFill>
                  <a:srgbClr val="FFFFFF"/>
                </a:solidFill>
                <a:latin typeface="Carlito"/>
                <a:cs typeface="Carlito"/>
              </a:rPr>
              <a:t>Website: </a:t>
            </a:r>
            <a:r>
              <a:rPr sz="2400" spc="-25">
                <a:solidFill>
                  <a:srgbClr val="FFFFFF"/>
                </a:solidFill>
                <a:latin typeface="Carlito"/>
                <a:cs typeface="Carlito"/>
                <a:hlinkClick r:id="rId2"/>
              </a:rPr>
              <a:t>www.exoticepz.co.ke </a:t>
            </a:r>
            <a:r>
              <a:rPr sz="24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>
                <a:solidFill>
                  <a:srgbClr val="FFFFFF"/>
                </a:solidFill>
                <a:latin typeface="Carlito"/>
                <a:cs typeface="Carlito"/>
              </a:rPr>
              <a:t>E-mail:</a:t>
            </a:r>
            <a:r>
              <a:rPr sz="2400" spc="-4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5">
                <a:solidFill>
                  <a:srgbClr val="FFFFFF"/>
                </a:solidFill>
                <a:latin typeface="Carlito"/>
                <a:cs typeface="Carlito"/>
                <a:hlinkClick r:id="rId3"/>
              </a:rPr>
              <a:t>jane@exoticepz.co.ke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57864" y="6387795"/>
            <a:ext cx="89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>
                <a:solidFill>
                  <a:srgbClr val="A6A6A6"/>
                </a:solidFill>
                <a:latin typeface="Carlito"/>
                <a:cs typeface="Carlito"/>
              </a:rPr>
              <a:t>2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1010" y="956603"/>
            <a:ext cx="4960630" cy="5612090"/>
          </a:xfrm>
          <a:custGeom>
            <a:avLst/>
            <a:gdLst/>
            <a:ahLst/>
            <a:cxnLst/>
            <a:rect l="l" t="t" r="r" b="b"/>
            <a:pathLst>
              <a:path w="2281554" h="4357370">
                <a:moveTo>
                  <a:pt x="2154936" y="3759708"/>
                </a:moveTo>
                <a:lnTo>
                  <a:pt x="2153412" y="3759708"/>
                </a:lnTo>
                <a:lnTo>
                  <a:pt x="2153412" y="2968117"/>
                </a:lnTo>
                <a:lnTo>
                  <a:pt x="2152065" y="2918968"/>
                </a:lnTo>
                <a:lnTo>
                  <a:pt x="2148090" y="2870568"/>
                </a:lnTo>
                <a:lnTo>
                  <a:pt x="2141563" y="2822994"/>
                </a:lnTo>
                <a:lnTo>
                  <a:pt x="2132546" y="2776334"/>
                </a:lnTo>
                <a:lnTo>
                  <a:pt x="2121128" y="2730652"/>
                </a:lnTo>
                <a:lnTo>
                  <a:pt x="2107361" y="2686050"/>
                </a:lnTo>
                <a:lnTo>
                  <a:pt x="2091334" y="2642578"/>
                </a:lnTo>
                <a:lnTo>
                  <a:pt x="2073122" y="2600325"/>
                </a:lnTo>
                <a:lnTo>
                  <a:pt x="2052802" y="2559380"/>
                </a:lnTo>
                <a:lnTo>
                  <a:pt x="2030437" y="2519807"/>
                </a:lnTo>
                <a:lnTo>
                  <a:pt x="2006104" y="2481681"/>
                </a:lnTo>
                <a:lnTo>
                  <a:pt x="1979879" y="2445093"/>
                </a:lnTo>
                <a:lnTo>
                  <a:pt x="1951837" y="2410129"/>
                </a:lnTo>
                <a:lnTo>
                  <a:pt x="1922043" y="2376843"/>
                </a:lnTo>
                <a:lnTo>
                  <a:pt x="1890585" y="2345321"/>
                </a:lnTo>
                <a:lnTo>
                  <a:pt x="1857527" y="2315654"/>
                </a:lnTo>
                <a:lnTo>
                  <a:pt x="1822945" y="2287917"/>
                </a:lnTo>
                <a:lnTo>
                  <a:pt x="1786915" y="2262174"/>
                </a:lnTo>
                <a:lnTo>
                  <a:pt x="1749513" y="2238514"/>
                </a:lnTo>
                <a:lnTo>
                  <a:pt x="1710817" y="2217001"/>
                </a:lnTo>
                <a:lnTo>
                  <a:pt x="1670875" y="2197747"/>
                </a:lnTo>
                <a:lnTo>
                  <a:pt x="1629791" y="2180793"/>
                </a:lnTo>
                <a:lnTo>
                  <a:pt x="1587627" y="2166239"/>
                </a:lnTo>
                <a:lnTo>
                  <a:pt x="1544459" y="2154148"/>
                </a:lnTo>
                <a:lnTo>
                  <a:pt x="1500365" y="2144611"/>
                </a:lnTo>
                <a:lnTo>
                  <a:pt x="1455407" y="2137702"/>
                </a:lnTo>
                <a:lnTo>
                  <a:pt x="1409661" y="2133498"/>
                </a:lnTo>
                <a:lnTo>
                  <a:pt x="1363218" y="2132076"/>
                </a:lnTo>
                <a:lnTo>
                  <a:pt x="0" y="2132076"/>
                </a:lnTo>
                <a:lnTo>
                  <a:pt x="0" y="2364232"/>
                </a:lnTo>
                <a:lnTo>
                  <a:pt x="1333" y="2413381"/>
                </a:lnTo>
                <a:lnTo>
                  <a:pt x="5308" y="2461768"/>
                </a:lnTo>
                <a:lnTo>
                  <a:pt x="11836" y="2509329"/>
                </a:lnTo>
                <a:lnTo>
                  <a:pt x="20853" y="2555976"/>
                </a:lnTo>
                <a:lnTo>
                  <a:pt x="32270" y="2601645"/>
                </a:lnTo>
                <a:lnTo>
                  <a:pt x="46037" y="2646248"/>
                </a:lnTo>
                <a:lnTo>
                  <a:pt x="62064" y="2689707"/>
                </a:lnTo>
                <a:lnTo>
                  <a:pt x="80276" y="2731960"/>
                </a:lnTo>
                <a:lnTo>
                  <a:pt x="100596" y="2772905"/>
                </a:lnTo>
                <a:lnTo>
                  <a:pt x="122961" y="2812465"/>
                </a:lnTo>
                <a:lnTo>
                  <a:pt x="147294" y="2850578"/>
                </a:lnTo>
                <a:lnTo>
                  <a:pt x="173520" y="2887154"/>
                </a:lnTo>
                <a:lnTo>
                  <a:pt x="201561" y="2922130"/>
                </a:lnTo>
                <a:lnTo>
                  <a:pt x="231355" y="2955404"/>
                </a:lnTo>
                <a:lnTo>
                  <a:pt x="262813" y="2986925"/>
                </a:lnTo>
                <a:lnTo>
                  <a:pt x="295871" y="3016580"/>
                </a:lnTo>
                <a:lnTo>
                  <a:pt x="330454" y="3044329"/>
                </a:lnTo>
                <a:lnTo>
                  <a:pt x="366483" y="3070072"/>
                </a:lnTo>
                <a:lnTo>
                  <a:pt x="403885" y="3093732"/>
                </a:lnTo>
                <a:lnTo>
                  <a:pt x="442582" y="3115233"/>
                </a:lnTo>
                <a:lnTo>
                  <a:pt x="482523" y="3134499"/>
                </a:lnTo>
                <a:lnTo>
                  <a:pt x="523608" y="3151441"/>
                </a:lnTo>
                <a:lnTo>
                  <a:pt x="565772" y="3166008"/>
                </a:lnTo>
                <a:lnTo>
                  <a:pt x="608939" y="3178086"/>
                </a:lnTo>
                <a:lnTo>
                  <a:pt x="653034" y="3187623"/>
                </a:lnTo>
                <a:lnTo>
                  <a:pt x="697992" y="3194532"/>
                </a:lnTo>
                <a:lnTo>
                  <a:pt x="743737" y="3198736"/>
                </a:lnTo>
                <a:lnTo>
                  <a:pt x="790194" y="3200146"/>
                </a:lnTo>
                <a:lnTo>
                  <a:pt x="2073148" y="3200146"/>
                </a:lnTo>
                <a:lnTo>
                  <a:pt x="2073148" y="3759708"/>
                </a:lnTo>
                <a:lnTo>
                  <a:pt x="2074164" y="3759708"/>
                </a:lnTo>
                <a:lnTo>
                  <a:pt x="2074164" y="4357116"/>
                </a:lnTo>
                <a:lnTo>
                  <a:pt x="2154936" y="4357116"/>
                </a:lnTo>
                <a:lnTo>
                  <a:pt x="2154936" y="3759708"/>
                </a:lnTo>
                <a:close/>
              </a:path>
              <a:path w="2281554" h="4357370">
                <a:moveTo>
                  <a:pt x="2281428" y="985266"/>
                </a:moveTo>
                <a:lnTo>
                  <a:pt x="2280247" y="934554"/>
                </a:lnTo>
                <a:lnTo>
                  <a:pt x="2276767" y="884504"/>
                </a:lnTo>
                <a:lnTo>
                  <a:pt x="2271026" y="835190"/>
                </a:lnTo>
                <a:lnTo>
                  <a:pt x="2263089" y="786650"/>
                </a:lnTo>
                <a:lnTo>
                  <a:pt x="2253005" y="738974"/>
                </a:lnTo>
                <a:lnTo>
                  <a:pt x="2240838" y="692213"/>
                </a:lnTo>
                <a:lnTo>
                  <a:pt x="2226653" y="646430"/>
                </a:lnTo>
                <a:lnTo>
                  <a:pt x="2210485" y="601687"/>
                </a:lnTo>
                <a:lnTo>
                  <a:pt x="2192413" y="558038"/>
                </a:lnTo>
                <a:lnTo>
                  <a:pt x="2172474" y="515556"/>
                </a:lnTo>
                <a:lnTo>
                  <a:pt x="2150745" y="474294"/>
                </a:lnTo>
                <a:lnTo>
                  <a:pt x="2127262" y="434327"/>
                </a:lnTo>
                <a:lnTo>
                  <a:pt x="2102091" y="395693"/>
                </a:lnTo>
                <a:lnTo>
                  <a:pt x="2075294" y="358482"/>
                </a:lnTo>
                <a:lnTo>
                  <a:pt x="2046922" y="322732"/>
                </a:lnTo>
                <a:lnTo>
                  <a:pt x="2017039" y="288518"/>
                </a:lnTo>
                <a:lnTo>
                  <a:pt x="1985695" y="255905"/>
                </a:lnTo>
                <a:lnTo>
                  <a:pt x="1952929" y="224942"/>
                </a:lnTo>
                <a:lnTo>
                  <a:pt x="1918830" y="195694"/>
                </a:lnTo>
                <a:lnTo>
                  <a:pt x="1883448" y="168224"/>
                </a:lnTo>
                <a:lnTo>
                  <a:pt x="1846821" y="142608"/>
                </a:lnTo>
                <a:lnTo>
                  <a:pt x="1809013" y="118884"/>
                </a:lnTo>
                <a:lnTo>
                  <a:pt x="1770087" y="97129"/>
                </a:lnTo>
                <a:lnTo>
                  <a:pt x="1730108" y="77406"/>
                </a:lnTo>
                <a:lnTo>
                  <a:pt x="1689112" y="59766"/>
                </a:lnTo>
                <a:lnTo>
                  <a:pt x="1647164" y="44284"/>
                </a:lnTo>
                <a:lnTo>
                  <a:pt x="1604327" y="31013"/>
                </a:lnTo>
                <a:lnTo>
                  <a:pt x="1560652" y="20015"/>
                </a:lnTo>
                <a:lnTo>
                  <a:pt x="1516189" y="11353"/>
                </a:lnTo>
                <a:lnTo>
                  <a:pt x="1471015" y="5092"/>
                </a:lnTo>
                <a:lnTo>
                  <a:pt x="1425168" y="1282"/>
                </a:lnTo>
                <a:lnTo>
                  <a:pt x="1378712" y="0"/>
                </a:lnTo>
                <a:lnTo>
                  <a:pt x="39624" y="0"/>
                </a:lnTo>
                <a:lnTo>
                  <a:pt x="39624" y="161925"/>
                </a:lnTo>
                <a:lnTo>
                  <a:pt x="40792" y="212610"/>
                </a:lnTo>
                <a:lnTo>
                  <a:pt x="44272" y="262636"/>
                </a:lnTo>
                <a:lnTo>
                  <a:pt x="50012" y="311924"/>
                </a:lnTo>
                <a:lnTo>
                  <a:pt x="57950" y="360426"/>
                </a:lnTo>
                <a:lnTo>
                  <a:pt x="68033" y="408089"/>
                </a:lnTo>
                <a:lnTo>
                  <a:pt x="80200" y="454825"/>
                </a:lnTo>
                <a:lnTo>
                  <a:pt x="94386" y="500595"/>
                </a:lnTo>
                <a:lnTo>
                  <a:pt x="110553" y="545338"/>
                </a:lnTo>
                <a:lnTo>
                  <a:pt x="128625" y="588975"/>
                </a:lnTo>
                <a:lnTo>
                  <a:pt x="148564" y="631444"/>
                </a:lnTo>
                <a:lnTo>
                  <a:pt x="170294" y="672706"/>
                </a:lnTo>
                <a:lnTo>
                  <a:pt x="193776" y="712673"/>
                </a:lnTo>
                <a:lnTo>
                  <a:pt x="218948" y="751293"/>
                </a:lnTo>
                <a:lnTo>
                  <a:pt x="245745" y="788517"/>
                </a:lnTo>
                <a:lnTo>
                  <a:pt x="274116" y="824268"/>
                </a:lnTo>
                <a:lnTo>
                  <a:pt x="303999" y="858481"/>
                </a:lnTo>
                <a:lnTo>
                  <a:pt x="335343" y="891095"/>
                </a:lnTo>
                <a:lnTo>
                  <a:pt x="368109" y="922070"/>
                </a:lnTo>
                <a:lnTo>
                  <a:pt x="402209" y="951318"/>
                </a:lnTo>
                <a:lnTo>
                  <a:pt x="437591" y="978789"/>
                </a:lnTo>
                <a:lnTo>
                  <a:pt x="474218" y="1004417"/>
                </a:lnTo>
                <a:lnTo>
                  <a:pt x="512025" y="1028141"/>
                </a:lnTo>
                <a:lnTo>
                  <a:pt x="550951" y="1049896"/>
                </a:lnTo>
                <a:lnTo>
                  <a:pt x="590931" y="1069632"/>
                </a:lnTo>
                <a:lnTo>
                  <a:pt x="631926" y="1087272"/>
                </a:lnTo>
                <a:lnTo>
                  <a:pt x="673874" y="1102766"/>
                </a:lnTo>
                <a:lnTo>
                  <a:pt x="716711" y="1116050"/>
                </a:lnTo>
                <a:lnTo>
                  <a:pt x="760387" y="1127048"/>
                </a:lnTo>
                <a:lnTo>
                  <a:pt x="804849" y="1135710"/>
                </a:lnTo>
                <a:lnTo>
                  <a:pt x="850023" y="1141984"/>
                </a:lnTo>
                <a:lnTo>
                  <a:pt x="895870" y="1145794"/>
                </a:lnTo>
                <a:lnTo>
                  <a:pt x="942340" y="1147064"/>
                </a:lnTo>
                <a:lnTo>
                  <a:pt x="2197862" y="1147064"/>
                </a:lnTo>
                <a:lnTo>
                  <a:pt x="2197862" y="3759708"/>
                </a:lnTo>
                <a:lnTo>
                  <a:pt x="2196084" y="3759708"/>
                </a:lnTo>
                <a:lnTo>
                  <a:pt x="2196084" y="4357116"/>
                </a:lnTo>
                <a:lnTo>
                  <a:pt x="2281428" y="4357116"/>
                </a:lnTo>
                <a:lnTo>
                  <a:pt x="2281428" y="3759708"/>
                </a:lnTo>
                <a:lnTo>
                  <a:pt x="2281428" y="985266"/>
                </a:lnTo>
                <a:close/>
              </a:path>
            </a:pathLst>
          </a:custGeom>
          <a:solidFill>
            <a:srgbClr val="2D79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1640" y="687282"/>
            <a:ext cx="5219573" cy="5878313"/>
          </a:xfrm>
          <a:custGeom>
            <a:avLst/>
            <a:gdLst/>
            <a:ahLst/>
            <a:cxnLst/>
            <a:rect l="l" t="t" r="r" b="b"/>
            <a:pathLst>
              <a:path w="2318384" h="3520440">
                <a:moveTo>
                  <a:pt x="2247900" y="0"/>
                </a:moveTo>
                <a:lnTo>
                  <a:pt x="832866" y="0"/>
                </a:lnTo>
                <a:lnTo>
                  <a:pt x="788644" y="1346"/>
                </a:lnTo>
                <a:lnTo>
                  <a:pt x="745032" y="5321"/>
                </a:lnTo>
                <a:lnTo>
                  <a:pt x="702081" y="11861"/>
                </a:lnTo>
                <a:lnTo>
                  <a:pt x="659841" y="20891"/>
                </a:lnTo>
                <a:lnTo>
                  <a:pt x="618363" y="32372"/>
                </a:lnTo>
                <a:lnTo>
                  <a:pt x="577723" y="46215"/>
                </a:lnTo>
                <a:lnTo>
                  <a:pt x="537972" y="62357"/>
                </a:lnTo>
                <a:lnTo>
                  <a:pt x="499160" y="80733"/>
                </a:lnTo>
                <a:lnTo>
                  <a:pt x="461352" y="101269"/>
                </a:lnTo>
                <a:lnTo>
                  <a:pt x="424611" y="123913"/>
                </a:lnTo>
                <a:lnTo>
                  <a:pt x="388975" y="148602"/>
                </a:lnTo>
                <a:lnTo>
                  <a:pt x="354520" y="175247"/>
                </a:lnTo>
                <a:lnTo>
                  <a:pt x="321297" y="203796"/>
                </a:lnTo>
                <a:lnTo>
                  <a:pt x="289369" y="234188"/>
                </a:lnTo>
                <a:lnTo>
                  <a:pt x="258787" y="266331"/>
                </a:lnTo>
                <a:lnTo>
                  <a:pt x="229616" y="300189"/>
                </a:lnTo>
                <a:lnTo>
                  <a:pt x="201904" y="335686"/>
                </a:lnTo>
                <a:lnTo>
                  <a:pt x="175717" y="372745"/>
                </a:lnTo>
                <a:lnTo>
                  <a:pt x="151104" y="411314"/>
                </a:lnTo>
                <a:lnTo>
                  <a:pt x="128130" y="451319"/>
                </a:lnTo>
                <a:lnTo>
                  <a:pt x="106857" y="492683"/>
                </a:lnTo>
                <a:lnTo>
                  <a:pt x="87337" y="535368"/>
                </a:lnTo>
                <a:lnTo>
                  <a:pt x="69621" y="579272"/>
                </a:lnTo>
                <a:lnTo>
                  <a:pt x="53771" y="624357"/>
                </a:lnTo>
                <a:lnTo>
                  <a:pt x="39852" y="670547"/>
                </a:lnTo>
                <a:lnTo>
                  <a:pt x="27914" y="717765"/>
                </a:lnTo>
                <a:lnTo>
                  <a:pt x="18021" y="765962"/>
                </a:lnTo>
                <a:lnTo>
                  <a:pt x="10223" y="815060"/>
                </a:lnTo>
                <a:lnTo>
                  <a:pt x="4572" y="864997"/>
                </a:lnTo>
                <a:lnTo>
                  <a:pt x="1143" y="915695"/>
                </a:lnTo>
                <a:lnTo>
                  <a:pt x="0" y="967105"/>
                </a:lnTo>
                <a:lnTo>
                  <a:pt x="0" y="3517392"/>
                </a:lnTo>
                <a:lnTo>
                  <a:pt x="83820" y="3517392"/>
                </a:lnTo>
                <a:lnTo>
                  <a:pt x="83820" y="1223645"/>
                </a:lnTo>
                <a:lnTo>
                  <a:pt x="1415034" y="1223645"/>
                </a:lnTo>
                <a:lnTo>
                  <a:pt x="1459242" y="1222311"/>
                </a:lnTo>
                <a:lnTo>
                  <a:pt x="1502854" y="1218336"/>
                </a:lnTo>
                <a:lnTo>
                  <a:pt x="1545805" y="1211795"/>
                </a:lnTo>
                <a:lnTo>
                  <a:pt x="1588046" y="1202753"/>
                </a:lnTo>
                <a:lnTo>
                  <a:pt x="1629524" y="1191285"/>
                </a:lnTo>
                <a:lnTo>
                  <a:pt x="1670164" y="1177429"/>
                </a:lnTo>
                <a:lnTo>
                  <a:pt x="1709915" y="1161288"/>
                </a:lnTo>
                <a:lnTo>
                  <a:pt x="1748726" y="1142911"/>
                </a:lnTo>
                <a:lnTo>
                  <a:pt x="1786534" y="1122362"/>
                </a:lnTo>
                <a:lnTo>
                  <a:pt x="1823275" y="1099718"/>
                </a:lnTo>
                <a:lnTo>
                  <a:pt x="1858911" y="1075029"/>
                </a:lnTo>
                <a:lnTo>
                  <a:pt x="1893366" y="1048372"/>
                </a:lnTo>
                <a:lnTo>
                  <a:pt x="1926590" y="1019822"/>
                </a:lnTo>
                <a:lnTo>
                  <a:pt x="1958517" y="989431"/>
                </a:lnTo>
                <a:lnTo>
                  <a:pt x="1989099" y="957275"/>
                </a:lnTo>
                <a:lnTo>
                  <a:pt x="2018271" y="923417"/>
                </a:lnTo>
                <a:lnTo>
                  <a:pt x="2045982" y="887920"/>
                </a:lnTo>
                <a:lnTo>
                  <a:pt x="2072170" y="850849"/>
                </a:lnTo>
                <a:lnTo>
                  <a:pt x="2096782" y="812292"/>
                </a:lnTo>
                <a:lnTo>
                  <a:pt x="2119757" y="772287"/>
                </a:lnTo>
                <a:lnTo>
                  <a:pt x="2141029" y="730910"/>
                </a:lnTo>
                <a:lnTo>
                  <a:pt x="2160549" y="688238"/>
                </a:lnTo>
                <a:lnTo>
                  <a:pt x="2178266" y="644334"/>
                </a:lnTo>
                <a:lnTo>
                  <a:pt x="2194115" y="599249"/>
                </a:lnTo>
                <a:lnTo>
                  <a:pt x="2208034" y="553072"/>
                </a:lnTo>
                <a:lnTo>
                  <a:pt x="2219972" y="505853"/>
                </a:lnTo>
                <a:lnTo>
                  <a:pt x="2229866" y="457657"/>
                </a:lnTo>
                <a:lnTo>
                  <a:pt x="2237663" y="408571"/>
                </a:lnTo>
                <a:lnTo>
                  <a:pt x="2243315" y="358648"/>
                </a:lnTo>
                <a:lnTo>
                  <a:pt x="2246744" y="307949"/>
                </a:lnTo>
                <a:lnTo>
                  <a:pt x="2247900" y="256540"/>
                </a:lnTo>
                <a:lnTo>
                  <a:pt x="2247900" y="0"/>
                </a:lnTo>
                <a:close/>
              </a:path>
              <a:path w="2318384" h="3520440">
                <a:moveTo>
                  <a:pt x="2318004" y="1741932"/>
                </a:moveTo>
                <a:lnTo>
                  <a:pt x="931037" y="1741932"/>
                </a:lnTo>
                <a:lnTo>
                  <a:pt x="882878" y="1743417"/>
                </a:lnTo>
                <a:lnTo>
                  <a:pt x="835494" y="1747824"/>
                </a:lnTo>
                <a:lnTo>
                  <a:pt x="788949" y="1755051"/>
                </a:lnTo>
                <a:lnTo>
                  <a:pt x="743331" y="1765033"/>
                </a:lnTo>
                <a:lnTo>
                  <a:pt x="698715" y="1777657"/>
                </a:lnTo>
                <a:lnTo>
                  <a:pt x="655193" y="1792871"/>
                </a:lnTo>
                <a:lnTo>
                  <a:pt x="612838" y="1810562"/>
                </a:lnTo>
                <a:lnTo>
                  <a:pt x="571754" y="1830666"/>
                </a:lnTo>
                <a:lnTo>
                  <a:pt x="532003" y="1853082"/>
                </a:lnTo>
                <a:lnTo>
                  <a:pt x="493674" y="1877720"/>
                </a:lnTo>
                <a:lnTo>
                  <a:pt x="456857" y="1904517"/>
                </a:lnTo>
                <a:lnTo>
                  <a:pt x="421614" y="1933384"/>
                </a:lnTo>
                <a:lnTo>
                  <a:pt x="388061" y="1964220"/>
                </a:lnTo>
                <a:lnTo>
                  <a:pt x="356247" y="1996948"/>
                </a:lnTo>
                <a:lnTo>
                  <a:pt x="326275" y="2031479"/>
                </a:lnTo>
                <a:lnTo>
                  <a:pt x="298234" y="2067737"/>
                </a:lnTo>
                <a:lnTo>
                  <a:pt x="272186" y="2105622"/>
                </a:lnTo>
                <a:lnTo>
                  <a:pt x="248234" y="2145068"/>
                </a:lnTo>
                <a:lnTo>
                  <a:pt x="226441" y="2185974"/>
                </a:lnTo>
                <a:lnTo>
                  <a:pt x="206908" y="2228253"/>
                </a:lnTo>
                <a:lnTo>
                  <a:pt x="189712" y="2271839"/>
                </a:lnTo>
                <a:lnTo>
                  <a:pt x="174929" y="2316632"/>
                </a:lnTo>
                <a:lnTo>
                  <a:pt x="162648" y="2362543"/>
                </a:lnTo>
                <a:lnTo>
                  <a:pt x="152946" y="2409507"/>
                </a:lnTo>
                <a:lnTo>
                  <a:pt x="145923" y="2457412"/>
                </a:lnTo>
                <a:lnTo>
                  <a:pt x="141643" y="2506192"/>
                </a:lnTo>
                <a:lnTo>
                  <a:pt x="140208" y="2555748"/>
                </a:lnTo>
                <a:lnTo>
                  <a:pt x="140208" y="3520440"/>
                </a:lnTo>
                <a:lnTo>
                  <a:pt x="221996" y="3520440"/>
                </a:lnTo>
                <a:lnTo>
                  <a:pt x="221996" y="2792628"/>
                </a:lnTo>
                <a:lnTo>
                  <a:pt x="1527175" y="2792628"/>
                </a:lnTo>
                <a:lnTo>
                  <a:pt x="1575320" y="2791155"/>
                </a:lnTo>
                <a:lnTo>
                  <a:pt x="1622704" y="2786748"/>
                </a:lnTo>
                <a:lnTo>
                  <a:pt x="1669249" y="2779522"/>
                </a:lnTo>
                <a:lnTo>
                  <a:pt x="1714868" y="2769539"/>
                </a:lnTo>
                <a:lnTo>
                  <a:pt x="1759483" y="2756903"/>
                </a:lnTo>
                <a:lnTo>
                  <a:pt x="1803006" y="2741701"/>
                </a:lnTo>
                <a:lnTo>
                  <a:pt x="1845360" y="2724010"/>
                </a:lnTo>
                <a:lnTo>
                  <a:pt x="1865312" y="2714244"/>
                </a:lnTo>
                <a:lnTo>
                  <a:pt x="1932432" y="2714244"/>
                </a:lnTo>
                <a:lnTo>
                  <a:pt x="1932432" y="2677490"/>
                </a:lnTo>
                <a:lnTo>
                  <a:pt x="1964524" y="2656840"/>
                </a:lnTo>
                <a:lnTo>
                  <a:pt x="2001342" y="2630043"/>
                </a:lnTo>
                <a:lnTo>
                  <a:pt x="2036584" y="2601176"/>
                </a:lnTo>
                <a:lnTo>
                  <a:pt x="2070138" y="2570340"/>
                </a:lnTo>
                <a:lnTo>
                  <a:pt x="2101951" y="2537612"/>
                </a:lnTo>
                <a:lnTo>
                  <a:pt x="2131923" y="2503081"/>
                </a:lnTo>
                <a:lnTo>
                  <a:pt x="2159965" y="2466822"/>
                </a:lnTo>
                <a:lnTo>
                  <a:pt x="2186013" y="2428938"/>
                </a:lnTo>
                <a:lnTo>
                  <a:pt x="2209965" y="2389492"/>
                </a:lnTo>
                <a:lnTo>
                  <a:pt x="2231758" y="2348585"/>
                </a:lnTo>
                <a:lnTo>
                  <a:pt x="2251291" y="2306294"/>
                </a:lnTo>
                <a:lnTo>
                  <a:pt x="2268486" y="2262708"/>
                </a:lnTo>
                <a:lnTo>
                  <a:pt x="2283269" y="2217915"/>
                </a:lnTo>
                <a:lnTo>
                  <a:pt x="2295550" y="2172004"/>
                </a:lnTo>
                <a:lnTo>
                  <a:pt x="2305253" y="2125040"/>
                </a:lnTo>
                <a:lnTo>
                  <a:pt x="2312276" y="2077135"/>
                </a:lnTo>
                <a:lnTo>
                  <a:pt x="2316556" y="2028355"/>
                </a:lnTo>
                <a:lnTo>
                  <a:pt x="2318004" y="1978787"/>
                </a:lnTo>
                <a:lnTo>
                  <a:pt x="2318004" y="1741932"/>
                </a:lnTo>
                <a:close/>
              </a:path>
            </a:pathLst>
          </a:custGeom>
          <a:solidFill>
            <a:srgbClr val="2D79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2491A3-2594-41E7-A73A-EE6324FB668F}"/>
              </a:ext>
            </a:extLst>
          </p:cNvPr>
          <p:cNvSpPr txBox="1"/>
          <p:nvPr/>
        </p:nvSpPr>
        <p:spPr>
          <a:xfrm>
            <a:off x="2035277" y="1327355"/>
            <a:ext cx="3126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Women led enterprise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5E9CEE-B023-49C1-97CE-41A9A658048F}"/>
              </a:ext>
            </a:extLst>
          </p:cNvPr>
          <p:cNvSpPr txBox="1"/>
          <p:nvPr/>
        </p:nvSpPr>
        <p:spPr>
          <a:xfrm>
            <a:off x="6829025" y="1327355"/>
            <a:ext cx="3372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Provide access to global markets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999234-3328-4BA8-9446-4B6F2DA0D700}"/>
              </a:ext>
            </a:extLst>
          </p:cNvPr>
          <p:cNvSpPr txBox="1"/>
          <p:nvPr/>
        </p:nvSpPr>
        <p:spPr>
          <a:xfrm>
            <a:off x="1758462" y="4121834"/>
            <a:ext cx="3403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Strong Social and Environmental Impact Focus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F89815-2C4F-4B28-AA29-BD21D3090849}"/>
              </a:ext>
            </a:extLst>
          </p:cNvPr>
          <p:cNvSpPr txBox="1"/>
          <p:nvPr/>
        </p:nvSpPr>
        <p:spPr>
          <a:xfrm>
            <a:off x="7202658" y="4121834"/>
            <a:ext cx="323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High Growth Ambitions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A28B7DD5-9516-4AB0-BACF-095563C0DFAA}"/>
              </a:ext>
            </a:extLst>
          </p:cNvPr>
          <p:cNvSpPr/>
          <p:nvPr/>
        </p:nvSpPr>
        <p:spPr>
          <a:xfrm>
            <a:off x="0" y="0"/>
            <a:ext cx="6096000" cy="36200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107E4F-69E9-472E-9536-671379B06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845" y="-94692"/>
            <a:ext cx="6204155" cy="3622116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ED54C99C-00BF-4294-9EA0-2DDFE1D8FDBD}"/>
              </a:ext>
            </a:extLst>
          </p:cNvPr>
          <p:cNvSpPr txBox="1"/>
          <p:nvPr/>
        </p:nvSpPr>
        <p:spPr>
          <a:xfrm>
            <a:off x="105131" y="3613354"/>
            <a:ext cx="2582799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1400" spc="-5" dirty="0">
                <a:solidFill>
                  <a:srgbClr val="00B050"/>
                </a:solidFill>
                <a:latin typeface="Carlito"/>
                <a:cs typeface="Carlito"/>
              </a:rPr>
              <a:t>+need for stable market for produce from over 200,000 </a:t>
            </a:r>
            <a:r>
              <a:rPr lang="en-US" sz="1400" spc="-5" dirty="0">
                <a:solidFill>
                  <a:srgbClr val="00B050"/>
                </a:solidFill>
                <a:latin typeface="Carlito"/>
              </a:rPr>
              <a:t>SHFs in macadamia VC</a:t>
            </a:r>
            <a:endParaRPr sz="1400" spc="-5" dirty="0">
              <a:solidFill>
                <a:srgbClr val="00B050"/>
              </a:solidFill>
              <a:latin typeface="Carlito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263D60CF-61A8-478E-983B-D09122124EE1}"/>
              </a:ext>
            </a:extLst>
          </p:cNvPr>
          <p:cNvSpPr txBox="1"/>
          <p:nvPr/>
        </p:nvSpPr>
        <p:spPr>
          <a:xfrm>
            <a:off x="9296528" y="3514929"/>
            <a:ext cx="3082738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1200" spc="-5" dirty="0">
                <a:solidFill>
                  <a:srgbClr val="00B050"/>
                </a:solidFill>
                <a:latin typeface="Carlito"/>
                <a:cs typeface="Carlito"/>
              </a:rPr>
              <a:t>Land Degradation – climate change impacts</a:t>
            </a:r>
            <a:endParaRPr sz="1200" spc="-5" dirty="0">
              <a:solidFill>
                <a:srgbClr val="00B050"/>
              </a:solidFill>
              <a:latin typeface="Carlito"/>
            </a:endParaRPr>
          </a:p>
        </p:txBody>
      </p:sp>
      <p:pic>
        <p:nvPicPr>
          <p:cNvPr id="1030" name="Picture 6" descr="South Africa, Namibia, Nigeria have the highest unemployment rates in the  world - report | Business Insider Africa">
            <a:extLst>
              <a:ext uri="{FF2B5EF4-FFF2-40B4-BE49-F238E27FC236}">
                <a16:creationId xmlns:a16="http://schemas.microsoft.com/office/drawing/2014/main" id="{F26840DA-D711-44A6-9356-7E480D573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085" y="3613354"/>
            <a:ext cx="5701931" cy="324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7">
            <a:extLst>
              <a:ext uri="{FF2B5EF4-FFF2-40B4-BE49-F238E27FC236}">
                <a16:creationId xmlns:a16="http://schemas.microsoft.com/office/drawing/2014/main" id="{CB3F7FD7-F353-8A89-ED12-D749EFFE3489}"/>
              </a:ext>
            </a:extLst>
          </p:cNvPr>
          <p:cNvSpPr txBox="1"/>
          <p:nvPr/>
        </p:nvSpPr>
        <p:spPr>
          <a:xfrm>
            <a:off x="8498016" y="6064213"/>
            <a:ext cx="2847474" cy="511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45"/>
              </a:lnSpc>
              <a:spcBef>
                <a:spcPts val="95"/>
              </a:spcBef>
            </a:pPr>
            <a:r>
              <a:rPr lang="en-US" sz="1400" spc="-5" dirty="0">
                <a:solidFill>
                  <a:srgbClr val="00B050"/>
                </a:solidFill>
                <a:latin typeface="Carlito"/>
              </a:rPr>
              <a:t>High unemployment </a:t>
            </a:r>
            <a:r>
              <a:rPr lang="en-US" sz="1400" spc="-5" dirty="0" err="1">
                <a:solidFill>
                  <a:srgbClr val="00B050"/>
                </a:solidFill>
                <a:latin typeface="Carlito"/>
              </a:rPr>
              <a:t>esp</a:t>
            </a:r>
            <a:r>
              <a:rPr lang="en-US" sz="1400" spc="-5" dirty="0">
                <a:solidFill>
                  <a:srgbClr val="00B050"/>
                </a:solidFill>
                <a:latin typeface="Carlito"/>
              </a:rPr>
              <a:t> among youth</a:t>
            </a:r>
            <a:endParaRPr sz="1400" spc="-5" dirty="0">
              <a:solidFill>
                <a:srgbClr val="00B050"/>
              </a:solidFill>
              <a:latin typeface="Carlito"/>
            </a:endParaRPr>
          </a:p>
        </p:txBody>
      </p:sp>
      <p:pic>
        <p:nvPicPr>
          <p:cNvPr id="4" name="image00.jpg" title="Image">
            <a:extLst>
              <a:ext uri="{FF2B5EF4-FFF2-40B4-BE49-F238E27FC236}">
                <a16:creationId xmlns:a16="http://schemas.microsoft.com/office/drawing/2014/main" id="{136C3264-BDD5-4DE3-9F66-E279B987FECD}"/>
              </a:ext>
            </a:extLst>
          </p:cNvPr>
          <p:cNvPicPr preferRelativeResize="0"/>
          <p:nvPr/>
        </p:nvPicPr>
        <p:blipFill>
          <a:blip r:embed="rId5" cstate="print"/>
          <a:stretch>
            <a:fillRect/>
          </a:stretch>
        </p:blipFill>
        <p:spPr>
          <a:xfrm>
            <a:off x="314887" y="4422278"/>
            <a:ext cx="854345" cy="838355"/>
          </a:xfrm>
          <a:prstGeom prst="rect">
            <a:avLst/>
          </a:prstGeom>
          <a:noFill/>
        </p:spPr>
      </p:pic>
      <p:pic>
        <p:nvPicPr>
          <p:cNvPr id="8" name="image09.jpg" title="Image">
            <a:extLst>
              <a:ext uri="{FF2B5EF4-FFF2-40B4-BE49-F238E27FC236}">
                <a16:creationId xmlns:a16="http://schemas.microsoft.com/office/drawing/2014/main" id="{7B359477-6E2C-45D0-966D-260D952A7A70}"/>
              </a:ext>
            </a:extLst>
          </p:cNvPr>
          <p:cNvPicPr preferRelativeResize="0"/>
          <p:nvPr/>
        </p:nvPicPr>
        <p:blipFill>
          <a:blip r:embed="rId6" cstate="print"/>
          <a:stretch>
            <a:fillRect/>
          </a:stretch>
        </p:blipFill>
        <p:spPr>
          <a:xfrm>
            <a:off x="8606171" y="4020451"/>
            <a:ext cx="1024951" cy="858696"/>
          </a:xfrm>
          <a:prstGeom prst="rect">
            <a:avLst/>
          </a:prstGeom>
          <a:noFill/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687FFD65-BC82-427C-8756-F3FCBBC185A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539" y="4063357"/>
            <a:ext cx="1024951" cy="802513"/>
          </a:xfrm>
          <a:prstGeom prst="rect">
            <a:avLst/>
          </a:prstGeom>
        </p:spPr>
      </p:pic>
      <p:pic>
        <p:nvPicPr>
          <p:cNvPr id="11" name="image07.jpg" title="Image">
            <a:extLst>
              <a:ext uri="{FF2B5EF4-FFF2-40B4-BE49-F238E27FC236}">
                <a16:creationId xmlns:a16="http://schemas.microsoft.com/office/drawing/2014/main" id="{2177C06B-305C-412E-AC74-0537EAE06BF7}"/>
              </a:ext>
            </a:extLst>
          </p:cNvPr>
          <p:cNvPicPr preferRelativeResize="0"/>
          <p:nvPr/>
        </p:nvPicPr>
        <p:blipFill>
          <a:blip r:embed="rId8" cstate="print"/>
          <a:stretch>
            <a:fillRect/>
          </a:stretch>
        </p:blipFill>
        <p:spPr>
          <a:xfrm>
            <a:off x="314887" y="5562771"/>
            <a:ext cx="989257" cy="838355"/>
          </a:xfrm>
          <a:prstGeom prst="rect">
            <a:avLst/>
          </a:prstGeom>
          <a:noFill/>
        </p:spPr>
      </p:pic>
      <p:pic>
        <p:nvPicPr>
          <p:cNvPr id="12" name="image16.jpg" title="Image">
            <a:extLst>
              <a:ext uri="{FF2B5EF4-FFF2-40B4-BE49-F238E27FC236}">
                <a16:creationId xmlns:a16="http://schemas.microsoft.com/office/drawing/2014/main" id="{F84D3819-8010-4FE4-A7D9-C7BF80B39080}"/>
              </a:ext>
            </a:extLst>
          </p:cNvPr>
          <p:cNvPicPr preferRelativeResize="0"/>
          <p:nvPr/>
        </p:nvPicPr>
        <p:blipFill>
          <a:blip r:embed="rId9" cstate="print"/>
          <a:stretch>
            <a:fillRect/>
          </a:stretch>
        </p:blipFill>
        <p:spPr>
          <a:xfrm>
            <a:off x="9458502" y="5051040"/>
            <a:ext cx="862037" cy="858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0566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7861CF-7B5B-3A6E-C50B-C947568FE3E6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We provide consistent market for farmers produce, pay promptly via </a:t>
            </a:r>
            <a:r>
              <a:rPr lang="en-US" sz="2200" b="1" dirty="0" err="1"/>
              <a:t>Mpesa</a:t>
            </a:r>
            <a:r>
              <a:rPr lang="en-US" sz="2200" b="1" dirty="0"/>
              <a:t> and support smallholders with GAP skills</a:t>
            </a:r>
          </a:p>
        </p:txBody>
      </p:sp>
      <p:pic>
        <p:nvPicPr>
          <p:cNvPr id="6" name="Picture 5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3C96A54E-17C2-4E6C-AF6A-A4C178DFF0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03" r="2" b="1982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934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7" name="Rectangle 1066">
            <a:extLst>
              <a:ext uri="{FF2B5EF4-FFF2-40B4-BE49-F238E27FC236}">
                <a16:creationId xmlns:a16="http://schemas.microsoft.com/office/drawing/2014/main" id="{EAE48C4B-3A90-42C3-BA00-6092B4771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6D36EE-6912-2B0A-ED64-1A4C98C76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r="159" b="-4"/>
          <a:stretch/>
        </p:blipFill>
        <p:spPr bwMode="auto">
          <a:xfrm>
            <a:off x="20" y="10"/>
            <a:ext cx="4041316" cy="4193753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9" name="sketch line">
            <a:extLst>
              <a:ext uri="{FF2B5EF4-FFF2-40B4-BE49-F238E27FC236}">
                <a16:creationId xmlns:a16="http://schemas.microsoft.com/office/drawing/2014/main" id="{F919E280-CA27-4214-97E6-294E0C3B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46318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VIETNAM A HOTSPOT FOR EXPORT MARKET – Ontrade">
            <a:extLst>
              <a:ext uri="{FF2B5EF4-FFF2-40B4-BE49-F238E27FC236}">
                <a16:creationId xmlns:a16="http://schemas.microsoft.com/office/drawing/2014/main" id="{ED570477-7EE0-4D9A-9A11-D6862C07A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5" r="-1" b="-1"/>
          <a:stretch/>
        </p:blipFill>
        <p:spPr bwMode="auto">
          <a:xfrm>
            <a:off x="1" y="4267200"/>
            <a:ext cx="4051081" cy="259080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E82108-C7AD-1AB5-FEBA-8B7A1BDCA52E}"/>
              </a:ext>
            </a:extLst>
          </p:cNvPr>
          <p:cNvSpPr txBox="1"/>
          <p:nvPr/>
        </p:nvSpPr>
        <p:spPr>
          <a:xfrm>
            <a:off x="4560726" y="2684116"/>
            <a:ext cx="5893660" cy="1413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We Process and Export a high quality product consistently to international customers in USA, Europe and Asia</a:t>
            </a:r>
          </a:p>
        </p:txBody>
      </p:sp>
    </p:spTree>
    <p:extLst>
      <p:ext uri="{BB962C8B-B14F-4D97-AF65-F5344CB8AC3E}">
        <p14:creationId xmlns:p14="http://schemas.microsoft.com/office/powerpoint/2010/main" val="258767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E76C65-6CB8-4BF8-88B5-6EA9F3CB18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31"/>
          <a:stretch/>
        </p:blipFill>
        <p:spPr>
          <a:xfrm>
            <a:off x="1460597" y="10"/>
            <a:ext cx="8094508" cy="5987835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CB1721-8CB8-0868-00D1-8AC2CCF8E393}"/>
              </a:ext>
            </a:extLst>
          </p:cNvPr>
          <p:cNvSpPr txBox="1"/>
          <p:nvPr/>
        </p:nvSpPr>
        <p:spPr>
          <a:xfrm>
            <a:off x="10044333" y="1397675"/>
            <a:ext cx="1997612" cy="9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We are creating decent jobs for over 187 workers</a:t>
            </a:r>
          </a:p>
        </p:txBody>
      </p:sp>
    </p:spTree>
    <p:extLst>
      <p:ext uri="{BB962C8B-B14F-4D97-AF65-F5344CB8AC3E}">
        <p14:creationId xmlns:p14="http://schemas.microsoft.com/office/powerpoint/2010/main" val="580512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DDF234-0F36-8D07-FAF1-9D6CEC1C90FA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Supporting land restoration through </a:t>
            </a:r>
            <a:r>
              <a:rPr lang="en-US" sz="2200" dirty="0" err="1"/>
              <a:t>agro</a:t>
            </a:r>
            <a:r>
              <a:rPr lang="en-US" sz="2200" dirty="0"/>
              <a:t>-forestry – plantations of macadamia trees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8525A5-A310-4283-9A3C-FEF3602AAD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64" r="-2" b="321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43436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D0F674-E8FB-F6AB-3FFE-DC16BBDF7F5C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Use of renewable and energy efficient technologies at our factory</a:t>
            </a:r>
          </a:p>
        </p:txBody>
      </p:sp>
      <p:pic>
        <p:nvPicPr>
          <p:cNvPr id="5" name="Picture 4" descr="A solar panel on a roof&#10;&#10;Description automatically generated with medium confidence">
            <a:extLst>
              <a:ext uri="{FF2B5EF4-FFF2-40B4-BE49-F238E27FC236}">
                <a16:creationId xmlns:a16="http://schemas.microsoft.com/office/drawing/2014/main" id="{6750F0E2-47FF-402E-A99B-E6FF72F155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0" r="2179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8413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57864" y="6387795"/>
            <a:ext cx="89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>
                <a:solidFill>
                  <a:srgbClr val="A6A6A6"/>
                </a:solidFill>
                <a:latin typeface="Carlito"/>
                <a:cs typeface="Carlito"/>
              </a:rPr>
              <a:t>8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14248"/>
            <a:ext cx="862736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>
                <a:solidFill>
                  <a:srgbClr val="4F6074"/>
                </a:solidFill>
                <a:latin typeface="Arial"/>
                <a:cs typeface="Arial"/>
              </a:rPr>
              <a:t>BUSINESS MODEL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3548" y="2957427"/>
            <a:ext cx="1906905" cy="71120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z="1500" spc="-5">
                <a:solidFill>
                  <a:srgbClr val="4F6074"/>
                </a:solidFill>
                <a:latin typeface="Arial"/>
                <a:cs typeface="Arial"/>
              </a:rPr>
              <a:t>FARMERS</a:t>
            </a:r>
            <a:r>
              <a:rPr sz="1500" spc="-50">
                <a:solidFill>
                  <a:srgbClr val="4F6074"/>
                </a:solidFill>
                <a:latin typeface="Arial"/>
                <a:cs typeface="Arial"/>
              </a:rPr>
              <a:t> </a:t>
            </a:r>
            <a:r>
              <a:rPr sz="1500" spc="-5">
                <a:solidFill>
                  <a:srgbClr val="4F6074"/>
                </a:solidFill>
                <a:latin typeface="Arial"/>
                <a:cs typeface="Arial"/>
              </a:rPr>
              <a:t>HARVEST</a:t>
            </a:r>
            <a:endParaRPr sz="15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900"/>
              </a:spcBef>
            </a:pPr>
            <a:r>
              <a:rPr sz="1500" spc="-5">
                <a:solidFill>
                  <a:srgbClr val="4F6074"/>
                </a:solidFill>
                <a:latin typeface="Arial"/>
                <a:cs typeface="Arial"/>
              </a:rPr>
              <a:t>NUTS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50945" y="2963487"/>
            <a:ext cx="2182495" cy="9855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40100"/>
              </a:lnSpc>
              <a:spcBef>
                <a:spcPts val="95"/>
              </a:spcBef>
            </a:pPr>
            <a:r>
              <a:rPr sz="1500" spc="-5">
                <a:solidFill>
                  <a:srgbClr val="4F6074"/>
                </a:solidFill>
                <a:latin typeface="Arial"/>
                <a:cs typeface="Arial"/>
              </a:rPr>
              <a:t>FARMERS BRING</a:t>
            </a:r>
            <a:r>
              <a:rPr sz="1500" spc="-45">
                <a:solidFill>
                  <a:srgbClr val="4F6074"/>
                </a:solidFill>
                <a:latin typeface="Arial"/>
                <a:cs typeface="Arial"/>
              </a:rPr>
              <a:t> </a:t>
            </a:r>
            <a:r>
              <a:rPr sz="1500" spc="-5">
                <a:solidFill>
                  <a:srgbClr val="4F6074"/>
                </a:solidFill>
                <a:latin typeface="Arial"/>
                <a:cs typeface="Arial"/>
              </a:rPr>
              <a:t>NUTS  TO COLLECTION  CENTRES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18478" y="2963487"/>
            <a:ext cx="2098675" cy="9855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40100"/>
              </a:lnSpc>
              <a:spcBef>
                <a:spcPts val="95"/>
              </a:spcBef>
            </a:pPr>
            <a:r>
              <a:rPr sz="1500" spc="-5">
                <a:solidFill>
                  <a:srgbClr val="4F6074"/>
                </a:solidFill>
                <a:latin typeface="Arial"/>
                <a:cs typeface="Arial"/>
              </a:rPr>
              <a:t>OUR FIELD TEAMS  INSPECT AND</a:t>
            </a:r>
            <a:r>
              <a:rPr sz="1500" spc="-65">
                <a:solidFill>
                  <a:srgbClr val="4F6074"/>
                </a:solidFill>
                <a:latin typeface="Arial"/>
                <a:cs typeface="Arial"/>
              </a:rPr>
              <a:t> </a:t>
            </a:r>
            <a:r>
              <a:rPr sz="1500" spc="-5">
                <a:solidFill>
                  <a:srgbClr val="4F6074"/>
                </a:solidFill>
                <a:latin typeface="Arial"/>
                <a:cs typeface="Arial"/>
              </a:rPr>
              <a:t>SELECT  </a:t>
            </a:r>
            <a:r>
              <a:rPr sz="1500">
                <a:solidFill>
                  <a:srgbClr val="4F6074"/>
                </a:solidFill>
                <a:latin typeface="Arial"/>
                <a:cs typeface="Arial"/>
              </a:rPr>
              <a:t>HIGH </a:t>
            </a:r>
            <a:r>
              <a:rPr sz="1500" spc="-5">
                <a:solidFill>
                  <a:srgbClr val="4F6074"/>
                </a:solidFill>
                <a:latin typeface="Arial"/>
                <a:cs typeface="Arial"/>
              </a:rPr>
              <a:t>QUALITY</a:t>
            </a:r>
            <a:r>
              <a:rPr sz="1500" spc="-55">
                <a:solidFill>
                  <a:srgbClr val="4F6074"/>
                </a:solidFill>
                <a:latin typeface="Arial"/>
                <a:cs typeface="Arial"/>
              </a:rPr>
              <a:t> </a:t>
            </a:r>
            <a:r>
              <a:rPr sz="1500" spc="-5">
                <a:solidFill>
                  <a:srgbClr val="4F6074"/>
                </a:solidFill>
                <a:latin typeface="Arial"/>
                <a:cs typeface="Arial"/>
              </a:rPr>
              <a:t>NUTS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44304" y="2959988"/>
            <a:ext cx="1898014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40000"/>
              </a:lnSpc>
              <a:spcBef>
                <a:spcPts val="100"/>
              </a:spcBef>
            </a:pPr>
            <a:r>
              <a:rPr sz="1500" spc="-5">
                <a:solidFill>
                  <a:srgbClr val="4F6074"/>
                </a:solidFill>
                <a:latin typeface="Arial"/>
                <a:cs typeface="Arial"/>
              </a:rPr>
              <a:t>NUTS DRIED AND  PROCESSED </a:t>
            </a:r>
            <a:r>
              <a:rPr sz="1500">
                <a:solidFill>
                  <a:srgbClr val="4F6074"/>
                </a:solidFill>
                <a:latin typeface="Arial"/>
                <a:cs typeface="Arial"/>
              </a:rPr>
              <a:t>IN</a:t>
            </a:r>
            <a:r>
              <a:rPr sz="1500" spc="-60">
                <a:solidFill>
                  <a:srgbClr val="4F6074"/>
                </a:solidFill>
                <a:latin typeface="Arial"/>
                <a:cs typeface="Arial"/>
              </a:rPr>
              <a:t> </a:t>
            </a:r>
            <a:r>
              <a:rPr sz="1500" spc="-5">
                <a:solidFill>
                  <a:srgbClr val="4F6074"/>
                </a:solidFill>
                <a:latin typeface="Arial"/>
                <a:cs typeface="Arial"/>
              </a:rPr>
              <a:t>THE  FACTORY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86483" y="1950720"/>
            <a:ext cx="874776" cy="874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07408" y="2008632"/>
            <a:ext cx="874776" cy="874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40476" y="2092451"/>
            <a:ext cx="847439" cy="874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047731" y="2056471"/>
            <a:ext cx="874776" cy="7790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38145" y="5477357"/>
            <a:ext cx="161099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 marR="5080" indent="-62865">
              <a:lnSpc>
                <a:spcPct val="150000"/>
              </a:lnSpc>
              <a:spcBef>
                <a:spcPts val="100"/>
              </a:spcBef>
            </a:pPr>
            <a:r>
              <a:rPr sz="1500" spc="-5">
                <a:solidFill>
                  <a:srgbClr val="4F6074"/>
                </a:solidFill>
                <a:latin typeface="Arial"/>
                <a:cs typeface="Arial"/>
              </a:rPr>
              <a:t>PACKAGING</a:t>
            </a:r>
            <a:r>
              <a:rPr sz="1500" spc="-65">
                <a:solidFill>
                  <a:srgbClr val="4F6074"/>
                </a:solidFill>
                <a:latin typeface="Arial"/>
                <a:cs typeface="Arial"/>
              </a:rPr>
              <a:t> </a:t>
            </a:r>
            <a:r>
              <a:rPr sz="1500" spc="-5">
                <a:solidFill>
                  <a:srgbClr val="4F6074"/>
                </a:solidFill>
                <a:latin typeface="Arial"/>
                <a:cs typeface="Arial"/>
              </a:rPr>
              <a:t>AND  WAREHOUSING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1960" y="5591657"/>
            <a:ext cx="20955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>
                <a:solidFill>
                  <a:srgbClr val="4F6074"/>
                </a:solidFill>
                <a:latin typeface="Arial"/>
                <a:cs typeface="Arial"/>
              </a:rPr>
              <a:t>TRANSPORT TO</a:t>
            </a:r>
            <a:r>
              <a:rPr sz="1500" spc="-65">
                <a:solidFill>
                  <a:srgbClr val="4F6074"/>
                </a:solidFill>
                <a:latin typeface="Arial"/>
                <a:cs typeface="Arial"/>
              </a:rPr>
              <a:t> </a:t>
            </a:r>
            <a:r>
              <a:rPr sz="1500" spc="-5">
                <a:solidFill>
                  <a:srgbClr val="4F6074"/>
                </a:solidFill>
                <a:latin typeface="Arial"/>
                <a:cs typeface="Arial"/>
              </a:rPr>
              <a:t>PORT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9206" y="5591657"/>
            <a:ext cx="20300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>
                <a:solidFill>
                  <a:srgbClr val="4F6074"/>
                </a:solidFill>
                <a:latin typeface="Arial"/>
                <a:cs typeface="Arial"/>
              </a:rPr>
              <a:t>SHIPMENT TO</a:t>
            </a:r>
            <a:r>
              <a:rPr sz="1500" spc="-55">
                <a:solidFill>
                  <a:srgbClr val="4F6074"/>
                </a:solidFill>
                <a:latin typeface="Arial"/>
                <a:cs typeface="Arial"/>
              </a:rPr>
              <a:t> </a:t>
            </a:r>
            <a:r>
              <a:rPr sz="1500" spc="-10">
                <a:solidFill>
                  <a:srgbClr val="4F6074"/>
                </a:solidFill>
                <a:latin typeface="Arial"/>
                <a:cs typeface="Arial"/>
              </a:rPr>
              <a:t>BUYER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63166" y="4411979"/>
            <a:ext cx="866846" cy="9403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39155" y="4590085"/>
            <a:ext cx="1162811" cy="635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66759" y="4560498"/>
            <a:ext cx="1054607" cy="7590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28415" y="1921764"/>
            <a:ext cx="212090" cy="904240"/>
          </a:xfrm>
          <a:custGeom>
            <a:avLst/>
            <a:gdLst/>
            <a:ahLst/>
            <a:cxnLst/>
            <a:rect l="l" t="t" r="r" b="b"/>
            <a:pathLst>
              <a:path w="212089" h="904239">
                <a:moveTo>
                  <a:pt x="0" y="0"/>
                </a:moveTo>
                <a:lnTo>
                  <a:pt x="0" y="903732"/>
                </a:lnTo>
                <a:lnTo>
                  <a:pt x="211836" y="451865"/>
                </a:lnTo>
                <a:lnTo>
                  <a:pt x="0" y="0"/>
                </a:lnTo>
                <a:close/>
              </a:path>
            </a:pathLst>
          </a:custGeom>
          <a:solidFill>
            <a:srgbClr val="3E4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47815" y="2008632"/>
            <a:ext cx="213360" cy="904240"/>
          </a:xfrm>
          <a:custGeom>
            <a:avLst/>
            <a:gdLst/>
            <a:ahLst/>
            <a:cxnLst/>
            <a:rect l="l" t="t" r="r" b="b"/>
            <a:pathLst>
              <a:path w="213360" h="904239">
                <a:moveTo>
                  <a:pt x="0" y="0"/>
                </a:moveTo>
                <a:lnTo>
                  <a:pt x="0" y="903731"/>
                </a:lnTo>
                <a:lnTo>
                  <a:pt x="213360" y="451865"/>
                </a:lnTo>
                <a:lnTo>
                  <a:pt x="0" y="0"/>
                </a:lnTo>
                <a:close/>
              </a:path>
            </a:pathLst>
          </a:custGeom>
          <a:solidFill>
            <a:srgbClr val="3E4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95231" y="1996439"/>
            <a:ext cx="213360" cy="904240"/>
          </a:xfrm>
          <a:custGeom>
            <a:avLst/>
            <a:gdLst/>
            <a:ahLst/>
            <a:cxnLst/>
            <a:rect l="l" t="t" r="r" b="b"/>
            <a:pathLst>
              <a:path w="213359" h="904239">
                <a:moveTo>
                  <a:pt x="0" y="0"/>
                </a:moveTo>
                <a:lnTo>
                  <a:pt x="0" y="903732"/>
                </a:lnTo>
                <a:lnTo>
                  <a:pt x="213360" y="451865"/>
                </a:lnTo>
                <a:lnTo>
                  <a:pt x="0" y="0"/>
                </a:lnTo>
                <a:close/>
              </a:path>
            </a:pathLst>
          </a:custGeom>
          <a:solidFill>
            <a:srgbClr val="3E4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88179" y="4418076"/>
            <a:ext cx="213360" cy="904240"/>
          </a:xfrm>
          <a:custGeom>
            <a:avLst/>
            <a:gdLst/>
            <a:ahLst/>
            <a:cxnLst/>
            <a:rect l="l" t="t" r="r" b="b"/>
            <a:pathLst>
              <a:path w="213360" h="904239">
                <a:moveTo>
                  <a:pt x="0" y="0"/>
                </a:moveTo>
                <a:lnTo>
                  <a:pt x="0" y="903732"/>
                </a:lnTo>
                <a:lnTo>
                  <a:pt x="213360" y="451866"/>
                </a:lnTo>
                <a:lnTo>
                  <a:pt x="0" y="0"/>
                </a:lnTo>
                <a:close/>
              </a:path>
            </a:pathLst>
          </a:custGeom>
          <a:solidFill>
            <a:srgbClr val="3E4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50835" y="4411979"/>
            <a:ext cx="213360" cy="905510"/>
          </a:xfrm>
          <a:custGeom>
            <a:avLst/>
            <a:gdLst/>
            <a:ahLst/>
            <a:cxnLst/>
            <a:rect l="l" t="t" r="r" b="b"/>
            <a:pathLst>
              <a:path w="213359" h="905510">
                <a:moveTo>
                  <a:pt x="0" y="0"/>
                </a:moveTo>
                <a:lnTo>
                  <a:pt x="0" y="905256"/>
                </a:lnTo>
                <a:lnTo>
                  <a:pt x="213360" y="452628"/>
                </a:lnTo>
                <a:lnTo>
                  <a:pt x="0" y="0"/>
                </a:lnTo>
                <a:close/>
              </a:path>
            </a:pathLst>
          </a:custGeom>
          <a:solidFill>
            <a:srgbClr val="3E4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1164061" y="6431381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>
                <a:solidFill>
                  <a:srgbClr val="88A09C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224</Words>
  <Application>Microsoft Office PowerPoint</Application>
  <PresentationFormat>Widescreen</PresentationFormat>
  <Paragraphs>42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Carlito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BUSINESS MODEL</vt:lpstr>
      <vt:lpstr>IMPACT IS AT THE HEART OF OUR MISSION</vt:lpstr>
      <vt:lpstr>Exotic EPZ Limited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 Choda</dc:creator>
  <cp:lastModifiedBy>Exotic Epz</cp:lastModifiedBy>
  <cp:revision>3</cp:revision>
  <dcterms:created xsi:type="dcterms:W3CDTF">2021-09-28T12:11:45Z</dcterms:created>
  <dcterms:modified xsi:type="dcterms:W3CDTF">2023-06-07T04:39:58Z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2021-09-28T00:00:00Z</vt:filetime>
  </property>
</Properties>
</file>