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2" r:id="rId4"/>
    <p:sldId id="263" r:id="rId5"/>
    <p:sldId id="268" r:id="rId6"/>
    <p:sldId id="276" r:id="rId7"/>
    <p:sldId id="272" r:id="rId8"/>
    <p:sldId id="273" r:id="rId9"/>
    <p:sldId id="277" r:id="rId10"/>
    <p:sldId id="278" r:id="rId11"/>
    <p:sldId id="264" r:id="rId12"/>
    <p:sldId id="271" r:id="rId13"/>
    <p:sldId id="275" r:id="rId14"/>
    <p:sldId id="261" r:id="rId15"/>
    <p:sldId id="266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BF1FB-015F-435E-B60F-D38452764159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7815-61C9-44D8-8D72-C823666D788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BF1FB-015F-435E-B60F-D38452764159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7815-61C9-44D8-8D72-C823666D78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BF1FB-015F-435E-B60F-D38452764159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7815-61C9-44D8-8D72-C823666D78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BF1FB-015F-435E-B60F-D38452764159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7815-61C9-44D8-8D72-C823666D78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BF1FB-015F-435E-B60F-D38452764159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EF17815-61C9-44D8-8D72-C823666D78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BF1FB-015F-435E-B60F-D38452764159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7815-61C9-44D8-8D72-C823666D78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BF1FB-015F-435E-B60F-D38452764159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7815-61C9-44D8-8D72-C823666D78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BF1FB-015F-435E-B60F-D38452764159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7815-61C9-44D8-8D72-C823666D78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BF1FB-015F-435E-B60F-D38452764159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7815-61C9-44D8-8D72-C823666D78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BF1FB-015F-435E-B60F-D38452764159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7815-61C9-44D8-8D72-C823666D78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BF1FB-015F-435E-B60F-D38452764159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7815-61C9-44D8-8D72-C823666D78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chemeClr val="accent3"/>
            </a:gs>
            <a:gs pos="100000">
              <a:schemeClr val="bg2">
                <a:shade val="45000"/>
                <a:satMod val="120000"/>
              </a:schemeClr>
            </a:gs>
          </a:gsLst>
          <a:path path="circle">
            <a:fillToRect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9BBF1FB-015F-435E-B60F-D38452764159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EF17815-61C9-44D8-8D72-C823666D7887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-304800"/>
            <a:ext cx="8686800" cy="1828800"/>
          </a:xfrm>
        </p:spPr>
        <p:txBody>
          <a:bodyPr>
            <a:normAutofit fontScale="90000"/>
          </a:bodyPr>
          <a:lstStyle/>
          <a:p>
            <a:r>
              <a:rPr lang="en-US" b="0" dirty="0"/>
              <a:t/>
            </a:r>
            <a:br>
              <a:rPr lang="en-US" b="0" dirty="0"/>
            </a:br>
            <a:r>
              <a:rPr lang="en-US" b="0" dirty="0"/>
              <a:t/>
            </a:r>
            <a:br>
              <a:rPr lang="en-US" b="0" dirty="0"/>
            </a:br>
            <a:r>
              <a:rPr lang="en-US" b="0" dirty="0"/>
              <a:t> </a:t>
            </a:r>
            <a:r>
              <a:rPr lang="en-US" b="0" dirty="0">
                <a:solidFill>
                  <a:srgbClr val="FFFF00"/>
                </a:solidFill>
              </a:rPr>
              <a:t>Women and Trade in Africa: Realizing the Potential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5181600"/>
            <a:ext cx="2057400" cy="167640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Paul </a:t>
            </a:r>
            <a:r>
              <a:rPr lang="en-US" sz="2000" dirty="0" err="1" smtClean="0">
                <a:solidFill>
                  <a:srgbClr val="FFFF00"/>
                </a:solidFill>
              </a:rPr>
              <a:t>Brenton</a:t>
            </a:r>
            <a:endParaRPr lang="en-US" sz="2000" dirty="0" smtClean="0">
              <a:solidFill>
                <a:srgbClr val="FFFF00"/>
              </a:solidFill>
            </a:endParaRPr>
          </a:p>
          <a:p>
            <a:r>
              <a:rPr lang="en-US" sz="2000" dirty="0" smtClean="0">
                <a:solidFill>
                  <a:srgbClr val="FFFF00"/>
                </a:solidFill>
              </a:rPr>
              <a:t>Trade Practice Leader</a:t>
            </a:r>
          </a:p>
          <a:p>
            <a:r>
              <a:rPr lang="en-US" sz="2000" dirty="0" smtClean="0">
                <a:solidFill>
                  <a:srgbClr val="FFFF00"/>
                </a:solidFill>
              </a:rPr>
              <a:t>Africa Region</a:t>
            </a:r>
          </a:p>
          <a:p>
            <a:r>
              <a:rPr lang="en-US" sz="2000" dirty="0" smtClean="0">
                <a:solidFill>
                  <a:srgbClr val="FFFF00"/>
                </a:solidFill>
              </a:rPr>
              <a:t>World Bank</a:t>
            </a:r>
            <a:endParaRPr lang="en-US" sz="2000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863" y="1628775"/>
            <a:ext cx="3147332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28775"/>
            <a:ext cx="1638063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589" y="3352801"/>
            <a:ext cx="2962274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863" y="5029200"/>
            <a:ext cx="3147332" cy="1676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726" y="5029200"/>
            <a:ext cx="1481137" cy="1389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66845" y="5791200"/>
            <a:ext cx="127715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1273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21771"/>
            <a:ext cx="8229600" cy="1143000"/>
          </a:xfrm>
        </p:spPr>
        <p:txBody>
          <a:bodyPr/>
          <a:lstStyle/>
          <a:p>
            <a:r>
              <a:rPr lang="en-US" dirty="0" smtClean="0"/>
              <a:t>Export entrepreneurs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709160"/>
          </a:xfrm>
        </p:spPr>
        <p:txBody>
          <a:bodyPr/>
          <a:lstStyle/>
          <a:p>
            <a:r>
              <a:rPr lang="en-US" dirty="0" smtClean="0"/>
              <a:t>Female run firms just as likely to export</a:t>
            </a:r>
          </a:p>
          <a:p>
            <a:pPr lvl="1"/>
            <a:r>
              <a:rPr lang="en-US" dirty="0" smtClean="0"/>
              <a:t>But women-owned firms concentrated in low export intensive sectors</a:t>
            </a:r>
          </a:p>
          <a:p>
            <a:pPr lvl="1"/>
            <a:r>
              <a:rPr lang="en-US" dirty="0" smtClean="0"/>
              <a:t>Women-owned firms smaller and operate across more sectors – a strategy of risk aversion</a:t>
            </a:r>
          </a:p>
          <a:p>
            <a:r>
              <a:rPr lang="en-US" dirty="0" smtClean="0"/>
              <a:t>Female-led exporters more likely to export regionally than globally</a:t>
            </a:r>
          </a:p>
          <a:p>
            <a:pPr lvl="1"/>
            <a:r>
              <a:rPr lang="en-US" dirty="0" smtClean="0"/>
              <a:t>Key role for regional integration</a:t>
            </a:r>
          </a:p>
          <a:p>
            <a:pPr lvl="1"/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95800"/>
            <a:ext cx="443865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66845" y="5791200"/>
            <a:ext cx="127715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9156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Simple steps to facilitate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03811"/>
            <a:ext cx="8763000" cy="4077789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dirty="0" err="1"/>
              <a:t>Recognise</a:t>
            </a:r>
            <a:r>
              <a:rPr lang="en-US" dirty="0"/>
              <a:t> role that women play in trade</a:t>
            </a:r>
          </a:p>
          <a:p>
            <a:pPr>
              <a:spcAft>
                <a:spcPts val="1200"/>
              </a:spcAft>
            </a:pPr>
            <a:r>
              <a:rPr lang="en-US" dirty="0"/>
              <a:t>Clear and transparent  regulations governing trade</a:t>
            </a:r>
          </a:p>
          <a:p>
            <a:pPr>
              <a:spcAft>
                <a:spcPts val="1200"/>
              </a:spcAft>
            </a:pPr>
            <a:r>
              <a:rPr lang="en-US" dirty="0"/>
              <a:t>Simplify trade requirements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Effective </a:t>
            </a:r>
            <a:r>
              <a:rPr lang="en-US" dirty="0"/>
              <a:t>design of interventions to facilitate trade</a:t>
            </a:r>
          </a:p>
          <a:p>
            <a:pPr>
              <a:spcAft>
                <a:spcPts val="1200"/>
              </a:spcAft>
            </a:pPr>
            <a:r>
              <a:rPr lang="en-US" dirty="0"/>
              <a:t>Assist women to address risks they face in trading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66845" y="5791200"/>
            <a:ext cx="127715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78971" y="4693384"/>
            <a:ext cx="7086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Marcelo M. </a:t>
            </a:r>
            <a:r>
              <a:rPr lang="en-US" sz="2000" b="1" dirty="0" err="1"/>
              <a:t>Giugale</a:t>
            </a:r>
            <a:r>
              <a:rPr lang="en-US" sz="2000" b="1" dirty="0"/>
              <a:t>, Director, </a:t>
            </a:r>
            <a:r>
              <a:rPr lang="en-US" sz="2000" b="1" dirty="0" smtClean="0"/>
              <a:t>Economic Policy, </a:t>
            </a:r>
            <a:r>
              <a:rPr lang="en-US" sz="2000" b="1" dirty="0"/>
              <a:t>World Bank Africa Region</a:t>
            </a:r>
            <a:r>
              <a:rPr lang="en-US" sz="2000" dirty="0"/>
              <a:t>, </a:t>
            </a:r>
            <a:r>
              <a:rPr lang="en-US" sz="2000" dirty="0" smtClean="0"/>
              <a:t>“</a:t>
            </a:r>
            <a:r>
              <a:rPr lang="en-US" sz="2000" i="1" dirty="0" smtClean="0"/>
              <a:t>The </a:t>
            </a:r>
            <a:r>
              <a:rPr lang="en-US" sz="2000" i="1" dirty="0"/>
              <a:t>potential benefits are huge and obvious: better food security, faster job creation, more poverty reduction, and less gender discrimination. This is a win-win-win-win reform agenda that is ready for action</a:t>
            </a:r>
            <a:r>
              <a:rPr lang="en-US" sz="2000" dirty="0"/>
              <a:t>.” </a:t>
            </a:r>
          </a:p>
        </p:txBody>
      </p:sp>
    </p:spTree>
    <p:extLst>
      <p:ext uri="{BB962C8B-B14F-4D97-AF65-F5344CB8AC3E}">
        <p14:creationId xmlns:p14="http://schemas.microsoft.com/office/powerpoint/2010/main" val="85458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" t="5958" b="11731"/>
          <a:stretch/>
        </p:blipFill>
        <p:spPr bwMode="auto">
          <a:xfrm>
            <a:off x="478970" y="936171"/>
            <a:ext cx="8207829" cy="4887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966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47" b="7365"/>
          <a:stretch/>
        </p:blipFill>
        <p:spPr bwMode="auto">
          <a:xfrm>
            <a:off x="1240970" y="707573"/>
            <a:ext cx="6781801" cy="304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9" y="3777343"/>
            <a:ext cx="6781801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FF00"/>
                </a:solidFill>
              </a:rPr>
              <a:t>Now also showing on </a:t>
            </a:r>
            <a:r>
              <a:rPr lang="en-US" sz="4400" dirty="0" err="1" smtClean="0">
                <a:solidFill>
                  <a:srgbClr val="FFFF00"/>
                </a:solidFill>
              </a:rPr>
              <a:t>Vimeo</a:t>
            </a:r>
            <a:endParaRPr lang="en-US" sz="4400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2771" y="5791200"/>
            <a:ext cx="1121229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7344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Thank you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2322" y="5704114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www.worldbank.org/afr/trade</a:t>
            </a:r>
            <a:endParaRPr lang="en-US" sz="4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22" y="1219200"/>
            <a:ext cx="8165878" cy="434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66845" y="5791200"/>
            <a:ext cx="127715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0888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5057"/>
            <a:ext cx="75438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22972" y="6172200"/>
            <a:ext cx="82102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0415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"/>
            <a:ext cx="7543800" cy="6553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ction Button: Back or Previous 1">
            <a:hlinkClick r:id="rId3" action="ppaction://hlinksldjump" highlightClick="1"/>
          </p:cNvPr>
          <p:cNvSpPr/>
          <p:nvPr/>
        </p:nvSpPr>
        <p:spPr>
          <a:xfrm>
            <a:off x="8077200" y="6172200"/>
            <a:ext cx="914400" cy="533399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67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6" y="228600"/>
            <a:ext cx="89916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Great Potential </a:t>
            </a:r>
            <a:r>
              <a:rPr lang="en-US" sz="3600" dirty="0">
                <a:solidFill>
                  <a:srgbClr val="FFFF00"/>
                </a:solidFill>
              </a:rPr>
              <a:t>for Intra-Africa </a:t>
            </a:r>
            <a:r>
              <a:rPr lang="en-US" sz="3600" dirty="0" smtClean="0">
                <a:solidFill>
                  <a:srgbClr val="FFFF00"/>
                </a:solidFill>
              </a:rPr>
              <a:t>Trade</a:t>
            </a:r>
            <a:r>
              <a:rPr lang="en-US" sz="3600" dirty="0">
                <a:solidFill>
                  <a:srgbClr val="FFFF00"/>
                </a:solidFill>
              </a:rPr>
              <a:t/>
            </a:r>
            <a:br>
              <a:rPr lang="en-US" sz="3600" dirty="0">
                <a:solidFill>
                  <a:srgbClr val="FFFF00"/>
                </a:solidFill>
              </a:rPr>
            </a:br>
            <a:endParaRPr lang="en-US" sz="36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66845" y="5791200"/>
            <a:ext cx="127715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10"/>
          <p:cNvPicPr/>
          <p:nvPr/>
        </p:nvPicPr>
        <p:blipFill>
          <a:blip r:embed="rId3" cstate="print"/>
          <a:srcRect l="49840" t="9619" r="1442" b="11022"/>
          <a:stretch>
            <a:fillRect/>
          </a:stretch>
        </p:blipFill>
        <p:spPr bwMode="auto">
          <a:xfrm>
            <a:off x="685800" y="1159328"/>
            <a:ext cx="3505200" cy="4365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Grp="1"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1137556"/>
            <a:ext cx="3429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340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Women heavily involved in trade in Africa……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8991600" cy="470916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3600" dirty="0" smtClean="0"/>
              <a:t>Cross-border traders</a:t>
            </a:r>
          </a:p>
          <a:p>
            <a:pPr>
              <a:spcAft>
                <a:spcPts val="1200"/>
              </a:spcAft>
            </a:pPr>
            <a:r>
              <a:rPr lang="en-US" sz="3600" dirty="0" smtClean="0"/>
              <a:t>Producers of traded goods and services</a:t>
            </a:r>
          </a:p>
          <a:p>
            <a:pPr>
              <a:spcAft>
                <a:spcPts val="1200"/>
              </a:spcAft>
            </a:pPr>
            <a:r>
              <a:rPr lang="en-US" sz="3600" dirty="0" smtClean="0"/>
              <a:t>Entrepreneurs who manage export firms</a:t>
            </a:r>
            <a:endParaRPr lang="en-US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86200"/>
            <a:ext cx="546735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0" y="4217223"/>
            <a:ext cx="2971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key </a:t>
            </a:r>
            <a:r>
              <a:rPr lang="en-US" sz="32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to Africa </a:t>
            </a:r>
            <a:r>
              <a:rPr lang="en-US" sz="3200" b="1" dirty="0" err="1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realising</a:t>
            </a:r>
            <a:r>
              <a:rPr lang="en-US" sz="3200" b="1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its trade potential 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0521" y="6019800"/>
            <a:ext cx="1003479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4220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265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…but contribution often overlooked by policy makers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0916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3600" dirty="0"/>
              <a:t>Lack of data and awareness</a:t>
            </a:r>
          </a:p>
          <a:p>
            <a:pPr>
              <a:spcAft>
                <a:spcPts val="1200"/>
              </a:spcAft>
            </a:pPr>
            <a:r>
              <a:rPr lang="en-US" sz="3600" dirty="0"/>
              <a:t>Lack of analysis</a:t>
            </a:r>
          </a:p>
          <a:p>
            <a:pPr>
              <a:spcAft>
                <a:spcPts val="1200"/>
              </a:spcAft>
            </a:pPr>
            <a:r>
              <a:rPr lang="en-US" sz="3600" dirty="0" smtClean="0"/>
              <a:t>Lack of representation </a:t>
            </a:r>
            <a:r>
              <a:rPr lang="en-US" sz="3600" dirty="0"/>
              <a:t>in trade </a:t>
            </a:r>
            <a:r>
              <a:rPr lang="en-US" sz="3600" dirty="0" smtClean="0"/>
              <a:t>policy </a:t>
            </a:r>
            <a:r>
              <a:rPr lang="en-US" sz="3600" dirty="0"/>
              <a:t>discussions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66845" y="5791200"/>
            <a:ext cx="127715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056335"/>
            <a:ext cx="4171950" cy="280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800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86" y="21771"/>
            <a:ext cx="8915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Women face specific trade barriers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82040"/>
            <a:ext cx="8382000" cy="470916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Lack of transparency and awareness of rules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Difficulties in obtaining required documents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Access to trade information and trader networks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Poor conditions and harassment when crossing border </a:t>
            </a:r>
          </a:p>
          <a:p>
            <a:endParaRPr lang="en-US" dirty="0"/>
          </a:p>
        </p:txBody>
      </p:sp>
      <p:sp>
        <p:nvSpPr>
          <p:cNvPr id="4" name="Action Button: Forward or Next 3">
            <a:hlinkClick r:id="rId2" action="ppaction://hlinksldjump" highlightClick="1"/>
          </p:cNvPr>
          <p:cNvSpPr/>
          <p:nvPr/>
        </p:nvSpPr>
        <p:spPr>
          <a:xfrm>
            <a:off x="2286000" y="3799113"/>
            <a:ext cx="533400" cy="3592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267200"/>
            <a:ext cx="5486400" cy="2536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66845" y="5791200"/>
            <a:ext cx="127715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6962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394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Women often face substantial risks when crossing borders</a:t>
            </a:r>
            <a:br>
              <a:rPr lang="en-US" sz="4400" dirty="0"/>
            </a:b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7728789" cy="612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42" y="1676400"/>
            <a:ext cx="70866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66845" y="5791200"/>
            <a:ext cx="127715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81000" y="5596784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A Charter for cross-border traders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6181559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Supported by measures to change </a:t>
            </a:r>
            <a:r>
              <a:rPr lang="en-US" dirty="0" err="1" smtClean="0"/>
              <a:t>behaviour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32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2657"/>
            <a:ext cx="8839200" cy="11430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Charter for Cross-Border Trade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4495800" cy="5562600"/>
          </a:xfrm>
        </p:spPr>
        <p:txBody>
          <a:bodyPr>
            <a:normAutofit fontScale="62500" lnSpcReduction="20000"/>
          </a:bodyPr>
          <a:lstStyle/>
          <a:p>
            <a:r>
              <a:rPr lang="en-US" sz="4000" dirty="0" smtClean="0"/>
              <a:t>Traders processed  efficiently, without discrimination or harassment;</a:t>
            </a:r>
          </a:p>
          <a:p>
            <a:r>
              <a:rPr lang="en-US" sz="4000" dirty="0" smtClean="0"/>
              <a:t>Physical </a:t>
            </a:r>
            <a:r>
              <a:rPr lang="en-US" sz="4000" dirty="0"/>
              <a:t>checks of traders must be recorded with the reason and outcome provided. </a:t>
            </a:r>
            <a:endParaRPr lang="en-US" sz="4000" dirty="0" smtClean="0"/>
          </a:p>
          <a:p>
            <a:r>
              <a:rPr lang="en-US" sz="4000" dirty="0"/>
              <a:t>All duties, fees and taxes and methodology are publicly available at the border;</a:t>
            </a:r>
          </a:p>
          <a:p>
            <a:r>
              <a:rPr lang="en-US" sz="4000" dirty="0"/>
              <a:t>Documentary requirements should be clearly stated and publicly available at the border</a:t>
            </a:r>
            <a:r>
              <a:rPr lang="en-US" sz="4000" dirty="0" smtClean="0"/>
              <a:t>;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181600" y="2609850"/>
            <a:ext cx="3778405" cy="3486150"/>
            <a:chOff x="4876800" y="1828800"/>
            <a:chExt cx="3778405" cy="3486150"/>
          </a:xfrm>
        </p:grpSpPr>
        <p:pic>
          <p:nvPicPr>
            <p:cNvPr id="2050" name="Picture 2" descr="http://farm1.staticflickr.com/64/201749211_b6fb63fde3_o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712"/>
            <a:stretch/>
          </p:blipFill>
          <p:spPr bwMode="auto">
            <a:xfrm>
              <a:off x="4876800" y="1828800"/>
              <a:ext cx="3778405" cy="3486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5029200" y="5029200"/>
              <a:ext cx="25908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0" dirty="0" smtClean="0">
                  <a:solidFill>
                    <a:schemeClr val="bg1"/>
                  </a:solidFill>
                </a:rPr>
                <a:t>© Susan Novak</a:t>
              </a:r>
              <a:endParaRPr lang="en-US" sz="105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343400" y="990600"/>
            <a:ext cx="4800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Basic rights and obligations for traders and </a:t>
            </a:r>
            <a:r>
              <a:rPr lang="en-US" sz="3200" b="1" dirty="0" smtClean="0"/>
              <a:t>officials</a:t>
            </a:r>
            <a:endParaRPr lang="en-US" sz="3200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6249" y="5941054"/>
            <a:ext cx="1097751" cy="916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8936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629" y="0"/>
            <a:ext cx="8991600" cy="11430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Charter for Cross-Border Trade </a:t>
            </a:r>
            <a:r>
              <a:rPr lang="en-US" dirty="0" smtClean="0">
                <a:solidFill>
                  <a:srgbClr val="FFFF00"/>
                </a:solidFill>
              </a:rPr>
              <a:t>(2)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3400" y="1061357"/>
            <a:ext cx="4648200" cy="5486400"/>
          </a:xfrm>
        </p:spPr>
        <p:txBody>
          <a:bodyPr>
            <a:normAutofit fontScale="25000" lnSpcReduction="20000"/>
          </a:bodyPr>
          <a:lstStyle/>
          <a:p>
            <a:pPr lvl="1">
              <a:spcAft>
                <a:spcPts val="1800"/>
              </a:spcAft>
            </a:pPr>
            <a:r>
              <a:rPr lang="en-US" sz="9600" dirty="0" smtClean="0"/>
              <a:t>Visible communication of basic rights and obligations </a:t>
            </a:r>
            <a:r>
              <a:rPr lang="en-US" sz="9600" dirty="0" smtClean="0"/>
              <a:t>at </a:t>
            </a:r>
            <a:r>
              <a:rPr lang="en-US" sz="9600" dirty="0" smtClean="0"/>
              <a:t>all border crossings;</a:t>
            </a:r>
          </a:p>
          <a:p>
            <a:pPr lvl="1">
              <a:spcAft>
                <a:spcPts val="1800"/>
              </a:spcAft>
            </a:pPr>
            <a:r>
              <a:rPr lang="en-US" sz="9600" dirty="0" smtClean="0"/>
              <a:t>All </a:t>
            </a:r>
            <a:r>
              <a:rPr lang="en-US" sz="9600" dirty="0" smtClean="0"/>
              <a:t>senior </a:t>
            </a:r>
            <a:r>
              <a:rPr lang="en-US" sz="9600" dirty="0" smtClean="0"/>
              <a:t>officials and 50</a:t>
            </a:r>
            <a:r>
              <a:rPr lang="en-US" sz="9600" dirty="0" smtClean="0"/>
              <a:t>% of officials </a:t>
            </a:r>
            <a:r>
              <a:rPr lang="en-US" sz="9600" dirty="0" smtClean="0"/>
              <a:t>received </a:t>
            </a:r>
            <a:r>
              <a:rPr lang="en-US" sz="9600" dirty="0" smtClean="0"/>
              <a:t>gender awareness training;</a:t>
            </a:r>
          </a:p>
          <a:p>
            <a:pPr lvl="1">
              <a:spcAft>
                <a:spcPts val="1800"/>
              </a:spcAft>
            </a:pPr>
            <a:r>
              <a:rPr lang="en-US" sz="9600" dirty="0" smtClean="0"/>
              <a:t>At all border posts traders </a:t>
            </a:r>
            <a:r>
              <a:rPr lang="en-US" sz="9600" dirty="0" smtClean="0"/>
              <a:t>can register </a:t>
            </a:r>
            <a:r>
              <a:rPr lang="en-US" sz="9600" dirty="0" smtClean="0"/>
              <a:t>violation of basic rights;</a:t>
            </a:r>
          </a:p>
          <a:p>
            <a:pPr lvl="1">
              <a:spcAft>
                <a:spcPts val="1800"/>
              </a:spcAft>
            </a:pPr>
            <a:r>
              <a:rPr lang="en-US" sz="9600" dirty="0"/>
              <a:t>Apply strict disciplinary measures against abusive officials;</a:t>
            </a:r>
          </a:p>
          <a:p>
            <a:pPr lvl="1"/>
            <a:endParaRPr lang="en-US" sz="11200" dirty="0" smtClean="0"/>
          </a:p>
          <a:p>
            <a:pPr lvl="1"/>
            <a:endParaRPr lang="en-US" sz="8000" dirty="0" smtClean="0"/>
          </a:p>
          <a:p>
            <a:pPr lvl="1"/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28600" y="3429000"/>
            <a:ext cx="3962400" cy="3124200"/>
            <a:chOff x="228600" y="1905000"/>
            <a:chExt cx="4684012" cy="3124200"/>
          </a:xfrm>
        </p:grpSpPr>
        <p:pic>
          <p:nvPicPr>
            <p:cNvPr id="4098" name="Picture 2" descr="http://farm9.staticflickr.com/8195/8101966870_19e99d39b8_b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905000"/>
              <a:ext cx="4684012" cy="3124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228600" y="4754580"/>
              <a:ext cx="339090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>
                  <a:solidFill>
                    <a:schemeClr val="bg1"/>
                  </a:solidFill>
                </a:rPr>
                <a:t>©Stevie Mann/World Fish</a:t>
              </a:r>
              <a:endParaRPr lang="en-US" sz="1100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6200" y="1295400"/>
            <a:ext cx="49203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With the support of the international community, governments commit </a:t>
            </a:r>
            <a:r>
              <a:rPr lang="en-US" sz="3200" b="1" dirty="0" smtClean="0"/>
              <a:t>to:</a:t>
            </a:r>
            <a:endParaRPr lang="en-US" sz="3200" b="1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6094206"/>
            <a:ext cx="914400" cy="763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7903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Constraints on producers of exports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Exports limited by relative lack of access to key inputs for women</a:t>
            </a:r>
          </a:p>
          <a:p>
            <a:r>
              <a:rPr lang="en-US" dirty="0" smtClean="0"/>
              <a:t>Women </a:t>
            </a:r>
            <a:r>
              <a:rPr lang="en-US" dirty="0" smtClean="0"/>
              <a:t>excluded from trader networks</a:t>
            </a:r>
          </a:p>
          <a:p>
            <a:r>
              <a:rPr lang="en-US" dirty="0" smtClean="0"/>
              <a:t>Services </a:t>
            </a:r>
            <a:r>
              <a:rPr lang="en-US" dirty="0" smtClean="0"/>
              <a:t>trade offers new </a:t>
            </a:r>
            <a:r>
              <a:rPr lang="en-US" dirty="0" smtClean="0"/>
              <a:t>opportunities for women</a:t>
            </a:r>
            <a:endParaRPr lang="en-US" dirty="0" smtClean="0"/>
          </a:p>
          <a:p>
            <a:pPr lvl="1"/>
            <a:r>
              <a:rPr lang="en-US" dirty="0" smtClean="0"/>
              <a:t>ownership more likely for services firms </a:t>
            </a:r>
          </a:p>
          <a:p>
            <a:pPr lvl="1"/>
            <a:r>
              <a:rPr lang="en-US" dirty="0" smtClean="0"/>
              <a:t>But in some sectors (tourism) limited to low-wage jobs</a:t>
            </a:r>
          </a:p>
          <a:p>
            <a:pPr lvl="1"/>
            <a:r>
              <a:rPr lang="en-US" dirty="0" smtClean="0"/>
              <a:t>In professional services </a:t>
            </a:r>
            <a:r>
              <a:rPr lang="en-US" dirty="0"/>
              <a:t>c</a:t>
            </a:r>
            <a:r>
              <a:rPr lang="en-US" dirty="0" smtClean="0"/>
              <a:t>onditions enabling participation as </a:t>
            </a:r>
            <a:r>
              <a:rPr lang="en-US" dirty="0" err="1" smtClean="0"/>
              <a:t>favourable</a:t>
            </a:r>
            <a:r>
              <a:rPr lang="en-US" dirty="0" smtClean="0"/>
              <a:t> in Africa as elsewhere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66845" y="5791200"/>
            <a:ext cx="127715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4020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9952</TotalTime>
  <Words>455</Words>
  <Application>Microsoft Office PowerPoint</Application>
  <PresentationFormat>On-screen Show (4:3)</PresentationFormat>
  <Paragraphs>61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Apex</vt:lpstr>
      <vt:lpstr>   Women and Trade in Africa: Realizing the Potential </vt:lpstr>
      <vt:lpstr>Great Potential for Intra-Africa Trade </vt:lpstr>
      <vt:lpstr>Women heavily involved in trade in Africa……</vt:lpstr>
      <vt:lpstr>…but contribution often overlooked by policy makers</vt:lpstr>
      <vt:lpstr>Women face specific trade barriers</vt:lpstr>
      <vt:lpstr>Women often face substantial risks when crossing borders </vt:lpstr>
      <vt:lpstr>Charter for Cross-Border Trade (1)</vt:lpstr>
      <vt:lpstr>Charter for Cross-Border Trade (2)</vt:lpstr>
      <vt:lpstr>Constraints on producers of exports</vt:lpstr>
      <vt:lpstr>Export entrepreneurs</vt:lpstr>
      <vt:lpstr>Simple steps to facilitate trade</vt:lpstr>
      <vt:lpstr>PowerPoint Presentation</vt:lpstr>
      <vt:lpstr>PowerPoint Presentation</vt:lpstr>
      <vt:lpstr>Thank you</vt:lpstr>
      <vt:lpstr>PowerPoint Presentation</vt:lpstr>
      <vt:lpstr>PowerPoint Presentation</vt:lpstr>
    </vt:vector>
  </TitlesOfParts>
  <Company>The World Bank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Women and Trade in Africa: Realizing the Potential</dc:title>
  <dc:creator>Paul Brenton</dc:creator>
  <cp:lastModifiedBy>Paul Brenton</cp:lastModifiedBy>
  <cp:revision>33</cp:revision>
  <dcterms:created xsi:type="dcterms:W3CDTF">2013-10-31T16:41:02Z</dcterms:created>
  <dcterms:modified xsi:type="dcterms:W3CDTF">2013-11-19T15:58:45Z</dcterms:modified>
</cp:coreProperties>
</file>